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</p:sldIdLst>
  <p:sldSz cy="5143500" cx="9144000"/>
  <p:notesSz cx="6858000" cy="9144000"/>
  <p:embeddedFontLst>
    <p:embeddedFont>
      <p:font typeface="Inter"/>
      <p:regular r:id="rId95"/>
      <p:bold r:id="rId96"/>
      <p:italic r:id="rId97"/>
      <p:boldItalic r:id="rId98"/>
    </p:embeddedFont>
    <p:embeddedFont>
      <p:font typeface="Didact Gothic"/>
      <p:regular r:id="rId99"/>
    </p:embeddedFont>
    <p:embeddedFont>
      <p:font typeface="Helvetica Neue"/>
      <p:regular r:id="rId100"/>
      <p:bold r:id="rId101"/>
      <p:italic r:id="rId102"/>
      <p:boldItalic r:id="rId103"/>
    </p:embeddedFont>
    <p:embeddedFont>
      <p:font typeface="Helvetica Neue Light"/>
      <p:regular r:id="rId104"/>
      <p:bold r:id="rId105"/>
      <p:italic r:id="rId106"/>
      <p:boldItalic r:id="rId107"/>
    </p:embeddedFont>
    <p:embeddedFont>
      <p:font typeface="Roboto Mono"/>
      <p:regular r:id="rId108"/>
      <p:bold r:id="rId109"/>
      <p:italic r:id="rId110"/>
      <p:boldItalic r:id="rId111"/>
    </p:embeddedFont>
    <p:embeddedFont>
      <p:font typeface="DM Sans"/>
      <p:regular r:id="rId112"/>
      <p:bold r:id="rId113"/>
      <p:italic r:id="rId114"/>
      <p:boldItalic r:id="rId1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HelveticaNeueLight-boldItalic.fntdata"/><Relationship Id="rId106" Type="http://schemas.openxmlformats.org/officeDocument/2006/relationships/font" Target="fonts/HelveticaNeueLight-italic.fntdata"/><Relationship Id="rId105" Type="http://schemas.openxmlformats.org/officeDocument/2006/relationships/font" Target="fonts/HelveticaNeueLight-bold.fntdata"/><Relationship Id="rId104" Type="http://schemas.openxmlformats.org/officeDocument/2006/relationships/font" Target="fonts/HelveticaNeueLight-regular.fntdata"/><Relationship Id="rId109" Type="http://schemas.openxmlformats.org/officeDocument/2006/relationships/font" Target="fonts/RobotoMono-bold.fntdata"/><Relationship Id="rId108" Type="http://schemas.openxmlformats.org/officeDocument/2006/relationships/font" Target="fonts/RobotoMono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HelveticaNeue-boldItalic.fntdata"/><Relationship Id="rId102" Type="http://schemas.openxmlformats.org/officeDocument/2006/relationships/font" Target="fonts/HelveticaNeue-italic.fntdata"/><Relationship Id="rId101" Type="http://schemas.openxmlformats.org/officeDocument/2006/relationships/font" Target="fonts/HelveticaNeue-bold.fntdata"/><Relationship Id="rId100" Type="http://schemas.openxmlformats.org/officeDocument/2006/relationships/font" Target="fonts/HelveticaNeue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Inter-regular.fntdata"/><Relationship Id="rId94" Type="http://schemas.openxmlformats.org/officeDocument/2006/relationships/slide" Target="slides/slide88.xml"/><Relationship Id="rId97" Type="http://schemas.openxmlformats.org/officeDocument/2006/relationships/font" Target="fonts/Inter-italic.fntdata"/><Relationship Id="rId96" Type="http://schemas.openxmlformats.org/officeDocument/2006/relationships/font" Target="fonts/Inter-bold.fntdata"/><Relationship Id="rId11" Type="http://schemas.openxmlformats.org/officeDocument/2006/relationships/slide" Target="slides/slide5.xml"/><Relationship Id="rId99" Type="http://schemas.openxmlformats.org/officeDocument/2006/relationships/font" Target="fonts/DidactGothic-regular.fntdata"/><Relationship Id="rId10" Type="http://schemas.openxmlformats.org/officeDocument/2006/relationships/slide" Target="slides/slide4.xml"/><Relationship Id="rId98" Type="http://schemas.openxmlformats.org/officeDocument/2006/relationships/font" Target="fonts/Inter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5" Type="http://schemas.openxmlformats.org/officeDocument/2006/relationships/font" Target="fonts/DMSans-boldItalic.fntdata"/><Relationship Id="rId15" Type="http://schemas.openxmlformats.org/officeDocument/2006/relationships/slide" Target="slides/slide9.xml"/><Relationship Id="rId110" Type="http://schemas.openxmlformats.org/officeDocument/2006/relationships/font" Target="fonts/RobotoMono-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DMSans-italic.fntdata"/><Relationship Id="rId18" Type="http://schemas.openxmlformats.org/officeDocument/2006/relationships/slide" Target="slides/slide12.xml"/><Relationship Id="rId113" Type="http://schemas.openxmlformats.org/officeDocument/2006/relationships/font" Target="fonts/DMSans-bold.fntdata"/><Relationship Id="rId112" Type="http://schemas.openxmlformats.org/officeDocument/2006/relationships/font" Target="fonts/DMSans-regular.fntdata"/><Relationship Id="rId111" Type="http://schemas.openxmlformats.org/officeDocument/2006/relationships/font" Target="fonts/RobotoMono-boldItalic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d42936393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1d42936393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d42936393_2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d42936393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d42936393_2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1d42936393_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d42936393_2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d42936393_2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d42936393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d42936393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d42936393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1d42936393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d42936393_2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1d42936393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1d42936393_2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1d42936393_2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d42936393_2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1d42936393_2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d42936393_2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1d42936393_2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d42936393_2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d42936393_2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d42936393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d42936393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d42936393_2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d42936393_2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d42936393_2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d42936393_2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d42936393_2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1d42936393_2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d42936393_2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1d42936393_2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d42936393_2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1d42936393_2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d42936393_2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d42936393_2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1d42936393_2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1d42936393_2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1d42936393_2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1d42936393_2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En el código anterior, hemos creado una función que se llama en nuestro selector de componentes secundarios. Data es el parámetro que almacena los datos provenientes del componente secundario.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d42936393_2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d42936393_2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d42936393_2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d42936393_2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10ca27b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10ca27b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d42936393_2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1d42936393_2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d42936393_2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1d42936393_2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1d42936393_2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1d42936393_2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1d42936393_2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1d42936393_2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Aca usamos @ViewChild para referencias a un elemento en este caso button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1d42936393_2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1d42936393_2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d42936393_2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1d42936393_2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1d42936393_2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1d42936393_2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1d42936393_2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1d42936393_2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1d42936393_2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1d42936393_2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Aca usamos @ViewChild para referencias a un elemento en este caso button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1d42936393_2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1d42936393_2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latin typeface="DM Sans"/>
                <a:ea typeface="DM Sans"/>
                <a:cs typeface="DM Sans"/>
                <a:sym typeface="DM Sans"/>
              </a:rPr>
              <a:t>Aca usamos @ViewChild para referencias a un elemento en este caso button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10ca27bf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10ca27b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1d42936393_2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1d42936393_2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d42936393_2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1d42936393_2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1d42936393_4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1d42936393_4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1d42936393_4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1d42936393_4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1d42936393_4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1d42936393_4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1d42936393_4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1d42936393_4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1d42936393_4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1d42936393_4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1d42936393_4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1d42936393_4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1d42936393_4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1d42936393_4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1d42936393_4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1d42936393_4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10ca27bf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210ca27bf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1d42936393_4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1d42936393_4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1d42936393_4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1d42936393_4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1d42936393_4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1d42936393_4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1d42936393_4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1d42936393_4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1d42936393_4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1d42936393_4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1d42936393_4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1d42936393_4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1d42936393_4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1d42936393_4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1d42936393_4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1d42936393_4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1d42936393_4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31d42936393_4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1d42936393_4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1d42936393_4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d42936393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d42936393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1d42936393_4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1d42936393_4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1d42936393_4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1d42936393_4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1d42936393_4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1d42936393_4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1d42936393_4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1d42936393_4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1d42936393_4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1d42936393_4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1d42936393_4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1d42936393_4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1d42936393_4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1d42936393_4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1d42936393_4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1d42936393_4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1d42936393_4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31d42936393_4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1d42936393_4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1d42936393_4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d42936393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1d42936393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1d42936393_4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31d42936393_4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31d42936393_4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31d42936393_4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1d42936393_4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1d42936393_4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1d42936393_4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1d42936393_4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highlight>
                  <a:srgbClr val="EAFF6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Profe: </a:t>
            </a:r>
            <a:r>
              <a:rPr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aconsejable prestar más atención a este ejemplo: </a:t>
            </a:r>
            <a:r>
              <a:rPr b="1"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Migración de formulario Template Driven a Reactive Forms</a:t>
            </a:r>
            <a:r>
              <a:rPr lang="es-419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1d42936393_4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1d42936393_4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1d42936393_4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31d42936393_4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1d42936393_4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1d42936393_4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1d42936393_4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1d42936393_4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1d42936393_4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1d42936393_4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1d42936393_4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31d42936393_4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d42936393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d42936393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1d42936393_4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1d42936393_4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1d42936393_4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31d42936393_4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1d42936393_4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1d42936393_4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1d42936393_4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31d42936393_4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1d42936393_4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31d42936393_4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1d42936393_4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31d42936393_4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210ca27bf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3210ca27bf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chemeClr val="dk1"/>
                </a:solidFill>
              </a:rPr>
              <a:t>Errores en parent.component.ts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-419">
                <a:solidFill>
                  <a:schemeClr val="dk1"/>
                </a:solidFill>
              </a:rPr>
              <a:t>Falta de comillas en </a:t>
            </a:r>
            <a:r>
              <a:rPr b="1" lang="es-419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parentName</a:t>
            </a:r>
            <a:r>
              <a:rPr b="1" lang="es-419">
                <a:solidFill>
                  <a:schemeClr val="dk1"/>
                </a:solidFill>
              </a:rPr>
              <a:t>:</a:t>
            </a:r>
            <a:r>
              <a:rPr lang="es-419">
                <a:solidFill>
                  <a:schemeClr val="dk1"/>
                </a:solidFill>
              </a:rPr>
              <a:t> Debería estar entre comillas para que sea una cadena de texto.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-419">
                <a:solidFill>
                  <a:schemeClr val="dk1"/>
                </a:solidFill>
              </a:rPr>
              <a:t>Error en la declaración del método </a:t>
            </a:r>
            <a:r>
              <a:rPr b="1" lang="es-419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handleChildClick</a:t>
            </a:r>
            <a:r>
              <a:rPr b="1" lang="es-419">
                <a:solidFill>
                  <a:schemeClr val="dk1"/>
                </a:solidFill>
              </a:rPr>
              <a:t>:</a:t>
            </a:r>
            <a:r>
              <a:rPr lang="es-419">
                <a:solidFill>
                  <a:schemeClr val="dk1"/>
                </a:solidFill>
              </a:rPr>
              <a:t> La variable </a:t>
            </a:r>
            <a:r>
              <a:rPr lang="es-419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event</a:t>
            </a:r>
            <a:r>
              <a:rPr lang="es-419">
                <a:solidFill>
                  <a:schemeClr val="dk1"/>
                </a:solidFill>
              </a:rPr>
              <a:t> no tiene un tipo definido.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210ca27bf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3210ca27bf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[Opcional: para presentar casos, códigos, imágenes, etc, cualquier contenido que presente un error]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highlight>
                  <a:srgbClr val="DEFC52"/>
                </a:highlight>
                <a:latin typeface="DM Sans"/>
                <a:ea typeface="DM Sans"/>
                <a:cs typeface="DM Sans"/>
                <a:sym typeface="DM Sans"/>
              </a:rPr>
              <a:t>Profe:</a:t>
            </a:r>
            <a:r>
              <a:rPr lang="es-419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  Se sugiere consultar a los estudiantes dónde encuentran en error, pedir que fundamenten. Pueden contestar por chat o habilitar micrófono.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3210ca27bf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3210ca27bf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d42936393_2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d42936393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57" name="Google Shape;57;p14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20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sarrolloweb.com/articulos/comunicacion-componentes-input.html" TargetMode="External"/><Relationship Id="rId4" Type="http://schemas.openxmlformats.org/officeDocument/2006/relationships/image" Target="../media/image2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gif"/><Relationship Id="rId4" Type="http://schemas.openxmlformats.org/officeDocument/2006/relationships/hyperlink" Target="https://soka.gitlab.io/angular/conceptos/componentes/comunicacion-entre-componentes/comunicacion-entre-componentes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.png"/><Relationship Id="rId4" Type="http://schemas.openxmlformats.org/officeDocument/2006/relationships/image" Target="../media/image31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hyperlink" Target="https://getbootstrap.com/" TargetMode="Externa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Comunicación entre componentes 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" name="Google Shape;90;p27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</a:t>
            </a:r>
            <a:r>
              <a:rPr b="1" lang="es-419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3.</a:t>
            </a:r>
            <a:r>
              <a:rPr lang="es-419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ANGULAR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5" name="Google Shape;175;p36"/>
          <p:cNvSpPr txBox="1"/>
          <p:nvPr/>
        </p:nvSpPr>
        <p:spPr>
          <a:xfrm>
            <a:off x="473350" y="20457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 continuación, veremos de qué manera se crean los </a:t>
            </a:r>
            <a:r>
              <a:rPr lang="es-419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componentes anidados</a:t>
            </a:r>
            <a:r>
              <a:rPr lang="es-419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b="1" lang="es-419" sz="25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6" name="Google Shape;176;p36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77" name="Google Shape;177;p3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8" name="Google Shape;178;p36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37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184" name="Google Shape;184;p3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5" name="Google Shape;185;p37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37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7" name="Google Shape;187;p37"/>
          <p:cNvSpPr txBox="1"/>
          <p:nvPr/>
        </p:nvSpPr>
        <p:spPr>
          <a:xfrm>
            <a:off x="504000" y="1849875"/>
            <a:ext cx="48249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Para crear dos componentes diferentes usando CLI, debemos declararlo antes dentro de app.module.ts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8" name="Google Shape;188;p37"/>
          <p:cNvSpPr txBox="1"/>
          <p:nvPr/>
        </p:nvSpPr>
        <p:spPr>
          <a:xfrm>
            <a:off x="383400" y="868950"/>
            <a:ext cx="8377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componentes anidados?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9" name="Google Shape;189;p37"/>
          <p:cNvSpPr txBox="1"/>
          <p:nvPr/>
        </p:nvSpPr>
        <p:spPr>
          <a:xfrm>
            <a:off x="504000" y="3854175"/>
            <a:ext cx="593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Una vez generado los componentes los vinculamos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al módulo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 principal.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90" name="Google Shape;190;p37"/>
          <p:cNvGrpSpPr/>
          <p:nvPr/>
        </p:nvGrpSpPr>
        <p:grpSpPr>
          <a:xfrm>
            <a:off x="583975" y="2451000"/>
            <a:ext cx="4533600" cy="1153500"/>
            <a:chOff x="583975" y="2575850"/>
            <a:chExt cx="4533600" cy="1153500"/>
          </a:xfrm>
        </p:grpSpPr>
        <p:sp>
          <p:nvSpPr>
            <p:cNvPr id="191" name="Google Shape;191;p37"/>
            <p:cNvSpPr/>
            <p:nvPr/>
          </p:nvSpPr>
          <p:spPr>
            <a:xfrm>
              <a:off x="583975" y="2575850"/>
              <a:ext cx="4533600" cy="1153500"/>
            </a:xfrm>
            <a:prstGeom prst="roundRect">
              <a:avLst>
                <a:gd fmla="val 16667" name="adj"/>
              </a:avLst>
            </a:prstGeom>
            <a:solidFill>
              <a:srgbClr val="F3F3F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7"/>
            <p:cNvSpPr txBox="1"/>
            <p:nvPr/>
          </p:nvSpPr>
          <p:spPr>
            <a:xfrm>
              <a:off x="1156125" y="2721588"/>
              <a:ext cx="37203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350">
                  <a:latin typeface="DM Sans"/>
                  <a:ea typeface="DM Sans"/>
                  <a:cs typeface="DM Sans"/>
                  <a:sym typeface="DM Sans"/>
                </a:rPr>
                <a:t>ng generate component nestedcomponent1</a:t>
              </a:r>
              <a:endParaRPr sz="1350"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3" name="Google Shape;193;p37"/>
            <p:cNvSpPr txBox="1"/>
            <p:nvPr/>
          </p:nvSpPr>
          <p:spPr>
            <a:xfrm>
              <a:off x="1156125" y="3190788"/>
              <a:ext cx="37203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350">
                  <a:latin typeface="DM Sans"/>
                  <a:ea typeface="DM Sans"/>
                  <a:cs typeface="DM Sans"/>
                  <a:sym typeface="DM Sans"/>
                </a:rPr>
                <a:t>ng generate component nestedcomponent2</a:t>
              </a:r>
              <a:endParaRPr sz="1350"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94" name="Google Shape;194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8850" y="2728699"/>
              <a:ext cx="347276" cy="347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8850" y="3207412"/>
              <a:ext cx="347276" cy="3472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6" name="Google Shape;19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/>
          <p:nvPr/>
        </p:nvSpPr>
        <p:spPr>
          <a:xfrm>
            <a:off x="3031200" y="1620000"/>
            <a:ext cx="1575300" cy="66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📄 app.module.ts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" name="Google Shape;202;p38"/>
          <p:cNvSpPr txBox="1"/>
          <p:nvPr/>
        </p:nvSpPr>
        <p:spPr>
          <a:xfrm>
            <a:off x="504000" y="2058600"/>
            <a:ext cx="27561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Vinculamos los componentes creados al módulo raíz de la aplicación.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3" name="Google Shape;203;p38"/>
          <p:cNvSpPr txBox="1"/>
          <p:nvPr/>
        </p:nvSpPr>
        <p:spPr>
          <a:xfrm>
            <a:off x="473350" y="1000525"/>
            <a:ext cx="8195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componentes anidados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04" name="Google Shape;204;p38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205" name="Google Shape;205;p3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6" name="Google Shape;206;p38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" name="Google Shape;207;p38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8" name="Google Shape;2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8"/>
          <p:cNvSpPr/>
          <p:nvPr/>
        </p:nvSpPr>
        <p:spPr>
          <a:xfrm>
            <a:off x="3031200" y="1951200"/>
            <a:ext cx="5623200" cy="2705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8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{ NgModule } </a:t>
            </a:r>
            <a:r>
              <a:rPr lang="es-419" sz="8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8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8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{ BrowserModule } </a:t>
            </a:r>
            <a:r>
              <a:rPr lang="es-419" sz="8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8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'@angular/platform-browser'</a:t>
            </a: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8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{ FormsModule } </a:t>
            </a:r>
            <a:r>
              <a:rPr lang="es-419" sz="8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8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'@angular/forms'</a:t>
            </a: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8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{ AppComponent } </a:t>
            </a:r>
            <a:r>
              <a:rPr lang="es-419" sz="8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8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'./app.component'</a:t>
            </a: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8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{ Nestedcomponent1Component } </a:t>
            </a:r>
            <a:r>
              <a:rPr lang="es-419" sz="8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8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'./nestedcomponent1/nestedcomponent1.component'</a:t>
            </a: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8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{ Nestedcomponent2Component } </a:t>
            </a:r>
            <a:r>
              <a:rPr lang="es-419" sz="8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8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'./nestedcomponent2/nestedcomponent2.component'</a:t>
            </a: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s-419" sz="8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NgModule</a:t>
            </a: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8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imports: [BrowserModule, FormsModule],</a:t>
            </a:r>
            <a:endParaRPr sz="8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declarations: [AppComponent, Nestedcomponent1Component, Nestedcomponent2Component],</a:t>
            </a:r>
            <a:endParaRPr sz="8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bootstrap: [AppComponent]</a:t>
            </a:r>
            <a:endParaRPr sz="8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8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8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8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AppModule { }</a:t>
            </a:r>
            <a:endParaRPr sz="800"/>
          </a:p>
        </p:txBody>
      </p:sp>
      <p:sp>
        <p:nvSpPr>
          <p:cNvPr id="210" name="Google Shape;210;p38"/>
          <p:cNvSpPr/>
          <p:nvPr/>
        </p:nvSpPr>
        <p:spPr>
          <a:xfrm>
            <a:off x="3031200" y="2815050"/>
            <a:ext cx="5623200" cy="59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8"/>
          <p:cNvSpPr/>
          <p:nvPr/>
        </p:nvSpPr>
        <p:spPr>
          <a:xfrm>
            <a:off x="4905725" y="3615150"/>
            <a:ext cx="3447300" cy="59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/>
          <p:nvPr/>
        </p:nvSpPr>
        <p:spPr>
          <a:xfrm>
            <a:off x="551500" y="3186000"/>
            <a:ext cx="2308200" cy="791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📄 app.component.html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7" name="Google Shape;217;p39"/>
          <p:cNvSpPr txBox="1"/>
          <p:nvPr/>
        </p:nvSpPr>
        <p:spPr>
          <a:xfrm>
            <a:off x="551500" y="1724250"/>
            <a:ext cx="44382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Aquí hemos especificado la etiqueta de selector del componente anidado (creado previamente).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Al usar dicho selector, podremos representar la parte de la vista de ese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componente secundario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en el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componente principal.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8" name="Google Shape;218;p39"/>
          <p:cNvSpPr txBox="1"/>
          <p:nvPr/>
        </p:nvSpPr>
        <p:spPr>
          <a:xfrm>
            <a:off x="473350" y="1000525"/>
            <a:ext cx="8195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componentes anidados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19" name="Google Shape;219;p39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220" name="Google Shape;220;p3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1" name="Google Shape;221;p39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" name="Google Shape;222;p39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3" name="Google Shape;22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9"/>
          <p:cNvSpPr/>
          <p:nvPr/>
        </p:nvSpPr>
        <p:spPr>
          <a:xfrm>
            <a:off x="550925" y="3596475"/>
            <a:ext cx="7086600" cy="92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600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app-nestedcomponent1</a:t>
            </a:r>
            <a:r>
              <a:rPr lang="es-419" sz="1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 sz="1600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app-nestedcomponent1</a:t>
            </a:r>
            <a:r>
              <a:rPr lang="es-419" sz="1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600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app-nestedcomponent2</a:t>
            </a:r>
            <a:r>
              <a:rPr lang="es-419" sz="1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 sz="1600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app-nestedcomponent2</a:t>
            </a:r>
            <a:r>
              <a:rPr lang="es-419" sz="1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Comunicación en </a:t>
            </a:r>
            <a:r>
              <a:rPr b="1" lang="es-419" sz="4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diferente nivel</a:t>
            </a:r>
            <a:endParaRPr b="1" sz="40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0" name="Google Shape;2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@Input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/>
        </p:nvSpPr>
        <p:spPr>
          <a:xfrm>
            <a:off x="530325" y="720000"/>
            <a:ext cx="358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Pasar datos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" name="Google Shape;241;p42"/>
          <p:cNvSpPr txBox="1"/>
          <p:nvPr/>
        </p:nvSpPr>
        <p:spPr>
          <a:xfrm flipH="1">
            <a:off x="504000" y="2145600"/>
            <a:ext cx="4416000" cy="19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Para pasar datos del componente padre y obtener el valor en el componente anidado usamos el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@Input.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@Input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es un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decorador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, similar a una directiva de atributo, que se utiliza para vincular la expresión a la directiva 🔗.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@Input decorador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además sirve para obtener los valores de entrada del componente y el proceso se basa en la instrucción proporcionada.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2" name="Google Shape;242;p42"/>
          <p:cNvSpPr txBox="1"/>
          <p:nvPr/>
        </p:nvSpPr>
        <p:spPr>
          <a:xfrm>
            <a:off x="504000" y="46413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</a:t>
            </a:r>
            <a:r>
              <a:rPr lang="es-419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s-419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Comunicación entre componentes con @Input | DesarrolloWeb</a:t>
            </a:r>
            <a:endParaRPr sz="12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3" name="Google Shape;243;p42"/>
          <p:cNvSpPr txBox="1"/>
          <p:nvPr/>
        </p:nvSpPr>
        <p:spPr>
          <a:xfrm>
            <a:off x="563325" y="1278500"/>
            <a:ext cx="3143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250">
                <a:latin typeface="DM Sans"/>
                <a:ea typeface="DM Sans"/>
                <a:cs typeface="DM Sans"/>
                <a:sym typeface="DM Sans"/>
              </a:rPr>
              <a:t>entre componentes</a:t>
            </a:r>
            <a:endParaRPr b="1" sz="22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4" name="Google Shape;244;p42"/>
          <p:cNvPicPr preferRelativeResize="0"/>
          <p:nvPr/>
        </p:nvPicPr>
        <p:blipFill rotWithShape="1">
          <a:blip r:embed="rId4">
            <a:alphaModFix/>
          </a:blip>
          <a:srcRect b="6829" l="0" r="0" t="0"/>
          <a:stretch/>
        </p:blipFill>
        <p:spPr>
          <a:xfrm>
            <a:off x="5052025" y="1506775"/>
            <a:ext cx="3048000" cy="21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/>
          <p:nvPr/>
        </p:nvSpPr>
        <p:spPr>
          <a:xfrm>
            <a:off x="576000" y="1692000"/>
            <a:ext cx="2659200" cy="70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📄 employeelist.component.html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0" name="Google Shape;250;p43"/>
          <p:cNvSpPr txBox="1"/>
          <p:nvPr/>
        </p:nvSpPr>
        <p:spPr>
          <a:xfrm>
            <a:off x="473350" y="1000800"/>
            <a:ext cx="59229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@Input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1" name="Google Shape;251;p43"/>
          <p:cNvSpPr txBox="1"/>
          <p:nvPr/>
        </p:nvSpPr>
        <p:spPr>
          <a:xfrm flipH="1">
            <a:off x="935825" y="4158900"/>
            <a:ext cx="322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ng generate component employeelist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00" y="4200801"/>
            <a:ext cx="347276" cy="347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43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254" name="Google Shape;254;p4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5" name="Google Shape;255;p43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" name="Google Shape;256;p43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57" name="Google Shape;25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3"/>
          <p:cNvSpPr/>
          <p:nvPr/>
        </p:nvSpPr>
        <p:spPr>
          <a:xfrm>
            <a:off x="585225" y="2119125"/>
            <a:ext cx="5922900" cy="203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300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-419" sz="13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&gt;employeelist works!&lt;/</a:t>
            </a:r>
            <a:r>
              <a:rPr lang="es-419" sz="1300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-419" sz="13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endParaRPr sz="13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300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3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s-419" sz="1300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s-419" sz="13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es-419" sz="1300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li </a:t>
            </a:r>
            <a:r>
              <a:rPr lang="es-419" sz="13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*ngFor="</a:t>
            </a:r>
            <a:r>
              <a:rPr lang="es-419" sz="1300">
                <a:solidFill>
                  <a:srgbClr val="A5C261"/>
                </a:solidFill>
                <a:latin typeface="Courier New"/>
                <a:ea typeface="Courier New"/>
                <a:cs typeface="Courier New"/>
                <a:sym typeface="Courier New"/>
              </a:rPr>
              <a:t>let item of employeelist</a:t>
            </a:r>
            <a:r>
              <a:rPr lang="es-419" sz="13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"&gt;{{ item }}&lt;/</a:t>
            </a:r>
            <a:r>
              <a:rPr lang="es-419" sz="1300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s-419" sz="13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s-419" sz="1300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s-419" sz="13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300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3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/>
          <p:nvPr/>
        </p:nvSpPr>
        <p:spPr>
          <a:xfrm>
            <a:off x="473350" y="1000800"/>
            <a:ext cx="3465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@Input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64" name="Google Shape;264;p44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265" name="Google Shape;265;p4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6" name="Google Shape;266;p44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44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8" name="Google Shape;268;p44"/>
          <p:cNvSpPr txBox="1"/>
          <p:nvPr/>
        </p:nvSpPr>
        <p:spPr>
          <a:xfrm flipH="1">
            <a:off x="504000" y="1852975"/>
            <a:ext cx="34653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Tenemos el archivo de componentes completo donde hemos importado el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@Inputdecorador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. Entonces podemos usarlo en el componente.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" name="Google Shape;269;p44"/>
          <p:cNvSpPr/>
          <p:nvPr/>
        </p:nvSpPr>
        <p:spPr>
          <a:xfrm>
            <a:off x="3916800" y="653238"/>
            <a:ext cx="2952600" cy="78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📄 employeelist.component.html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4"/>
          <p:cNvSpPr/>
          <p:nvPr/>
        </p:nvSpPr>
        <p:spPr>
          <a:xfrm>
            <a:off x="3916800" y="1070263"/>
            <a:ext cx="4757400" cy="342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{ Component, OnInit, Input } </a:t>
            </a:r>
            <a:r>
              <a:rPr lang="es-419" sz="10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s-419" sz="10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selector: </a:t>
            </a:r>
            <a:r>
              <a:rPr lang="es-419" sz="10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'app-employeelist'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templateUrl: </a:t>
            </a:r>
            <a:r>
              <a:rPr lang="es-419" sz="10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'./employeelist.component.html'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styleUrls: [</a:t>
            </a:r>
            <a:r>
              <a:rPr lang="es-419" sz="10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'./employeelist.component.css'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EmployeelistComponent </a:t>
            </a:r>
            <a:r>
              <a:rPr lang="es-419" sz="10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implements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OnInit {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@</a:t>
            </a:r>
            <a:r>
              <a:rPr lang="es-419" sz="10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() employeelist : </a:t>
            </a:r>
            <a:r>
              <a:rPr lang="es-419" sz="10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[];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0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() {}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0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ngOnInit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() {}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/>
        </p:nvSpPr>
        <p:spPr>
          <a:xfrm flipH="1">
            <a:off x="503925" y="1852975"/>
            <a:ext cx="3403200" cy="19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🎯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Employeelist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es una variable que usaremos en el archivo de plantilla para obtener los datos y representarlos.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Ahora, hemos terminado con el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employeelist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componente anidado y es el momento de pasar los datos reales del componente principal.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" name="Google Shape;277;p45"/>
          <p:cNvSpPr txBox="1"/>
          <p:nvPr/>
        </p:nvSpPr>
        <p:spPr>
          <a:xfrm>
            <a:off x="473350" y="1000800"/>
            <a:ext cx="3465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@Input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78" name="Google Shape;278;p45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279" name="Google Shape;279;p4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0" name="Google Shape;280;p45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" name="Google Shape;281;p45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2" name="Google Shape;28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5"/>
          <p:cNvSpPr/>
          <p:nvPr/>
        </p:nvSpPr>
        <p:spPr>
          <a:xfrm>
            <a:off x="3916800" y="653238"/>
            <a:ext cx="2952600" cy="78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📄 employeelist.component.html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4" name="Google Shape;284;p45"/>
          <p:cNvSpPr/>
          <p:nvPr/>
        </p:nvSpPr>
        <p:spPr>
          <a:xfrm>
            <a:off x="3916800" y="1070263"/>
            <a:ext cx="4757400" cy="342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{ Component, OnInit, Input } </a:t>
            </a:r>
            <a:r>
              <a:rPr lang="es-419" sz="10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s-419" sz="10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selector: </a:t>
            </a:r>
            <a:r>
              <a:rPr lang="es-419" sz="10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'app-employeelist'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templateUrl: </a:t>
            </a:r>
            <a:r>
              <a:rPr lang="es-419" sz="10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'./employeelist.component.html'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styleUrls: [</a:t>
            </a:r>
            <a:r>
              <a:rPr lang="es-419" sz="10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'./employeelist.component.css'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EmployeelistComponent </a:t>
            </a:r>
            <a:r>
              <a:rPr lang="es-419" sz="10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implements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OnInit {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@</a:t>
            </a:r>
            <a:r>
              <a:rPr lang="es-419" sz="10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() employeelist : </a:t>
            </a:r>
            <a:r>
              <a:rPr lang="es-419" sz="10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[];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0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() {}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0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ngOnInit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() {}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F26D6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6" name="Google Shape;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788" y="1344200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8"/>
          <p:cNvSpPr txBox="1"/>
          <p:nvPr/>
        </p:nvSpPr>
        <p:spPr>
          <a:xfrm>
            <a:off x="2724911" y="1250500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Definir </a:t>
            </a:r>
            <a:r>
              <a:rPr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anidación de componentes y comprender su utilidad en Angular.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8" name="Google Shape;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488" y="2434800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8"/>
          <p:cNvSpPr txBox="1"/>
          <p:nvPr/>
        </p:nvSpPr>
        <p:spPr>
          <a:xfrm>
            <a:off x="2724900" y="2158438"/>
            <a:ext cx="467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Comprender </a:t>
            </a:r>
            <a:r>
              <a:rPr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los mecanismos básicos que existen en Angular, para comunicar dos componentes entre sí.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0" name="Google Shape;100;p28"/>
          <p:cNvCxnSpPr>
            <a:stCxn id="96" idx="2"/>
            <a:endCxn id="98" idx="0"/>
          </p:cNvCxnSpPr>
          <p:nvPr/>
        </p:nvCxnSpPr>
        <p:spPr>
          <a:xfrm flipH="1" rot="-5400000">
            <a:off x="1858725" y="1987725"/>
            <a:ext cx="893700" cy="6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1" name="Google Shape;1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238" y="3001175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8"/>
          <p:cNvSpPr txBox="1"/>
          <p:nvPr/>
        </p:nvSpPr>
        <p:spPr>
          <a:xfrm>
            <a:off x="2690561" y="2907475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Crear </a:t>
            </a:r>
            <a:r>
              <a:rPr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 manejar formularios de mediana y alta complejidad usando Reactive Forms.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3" name="Google Shape;1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938" y="4015575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8"/>
          <p:cNvSpPr txBox="1"/>
          <p:nvPr/>
        </p:nvSpPr>
        <p:spPr>
          <a:xfrm>
            <a:off x="2690561" y="3815400"/>
            <a:ext cx="4281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Desarrollar </a:t>
            </a:r>
            <a:r>
              <a:rPr lang="es-419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formularios sencillos que envíen datos a la consola y realicen validaciones.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5" name="Google Shape;105;p28"/>
          <p:cNvCxnSpPr>
            <a:stCxn id="101" idx="2"/>
            <a:endCxn id="103" idx="0"/>
          </p:cNvCxnSpPr>
          <p:nvPr/>
        </p:nvCxnSpPr>
        <p:spPr>
          <a:xfrm flipH="1" rot="-5400000">
            <a:off x="1897275" y="3606600"/>
            <a:ext cx="8175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28"/>
          <p:cNvCxnSpPr>
            <a:stCxn id="98" idx="2"/>
          </p:cNvCxnSpPr>
          <p:nvPr/>
        </p:nvCxnSpPr>
        <p:spPr>
          <a:xfrm flipH="1" rot="-5400000">
            <a:off x="2098425" y="2838325"/>
            <a:ext cx="414000" cy="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/>
        </p:nvSpPr>
        <p:spPr>
          <a:xfrm flipH="1">
            <a:off x="504000" y="2206725"/>
            <a:ext cx="30948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En este componente padre hemos declarado y asignado los valores, que es la variable simple que vamos a enviar al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componente hijo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🙌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0" name="Google Shape;290;p46"/>
          <p:cNvSpPr txBox="1"/>
          <p:nvPr/>
        </p:nvSpPr>
        <p:spPr>
          <a:xfrm>
            <a:off x="473350" y="1000800"/>
            <a:ext cx="3465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@Input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91" name="Google Shape;291;p46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292" name="Google Shape;292;p4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3" name="Google Shape;293;p46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46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6"/>
          <p:cNvSpPr/>
          <p:nvPr/>
        </p:nvSpPr>
        <p:spPr>
          <a:xfrm>
            <a:off x="3916800" y="653238"/>
            <a:ext cx="2952600" cy="78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📄 employeelist.component.html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7" name="Google Shape;297;p46"/>
          <p:cNvSpPr/>
          <p:nvPr/>
        </p:nvSpPr>
        <p:spPr>
          <a:xfrm>
            <a:off x="3916800" y="1070275"/>
            <a:ext cx="4757400" cy="351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{ Component } </a:t>
            </a:r>
            <a:r>
              <a:rPr lang="es-419" sz="10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'@angular/core'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s-419" sz="10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selector: </a:t>
            </a:r>
            <a:r>
              <a:rPr lang="es-419" sz="10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'my-app'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templateUrl: </a:t>
            </a:r>
            <a:r>
              <a:rPr lang="es-419" sz="10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'./app.component.html'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styleUrls: [ </a:t>
            </a:r>
            <a:r>
              <a:rPr lang="es-419" sz="10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'./app.component.css'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]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00">
              <a:solidFill>
                <a:srgbClr val="F26D6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AppComponent  {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employeelist = [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'Test Employee 1'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'Test Employee 2'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'Test Employee 3'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'Test Employee 4'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'Test Employee 5'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];</a:t>
            </a:r>
            <a:r>
              <a:rPr lang="es-419" sz="10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ngOnInit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() { console.</a:t>
            </a:r>
            <a:r>
              <a:rPr lang="es-419" sz="10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.employeelist)}</a:t>
            </a:r>
            <a:endParaRPr sz="10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s-419" sz="10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F26D6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/>
        </p:nvSpPr>
        <p:spPr>
          <a:xfrm flipH="1">
            <a:off x="504100" y="1800000"/>
            <a:ext cx="35790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Puede confundirse porque se usó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[ ]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junto con el atributo, pero esto es solo un tipo de enlace de atributo.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3" name="Google Shape;303;p47"/>
          <p:cNvSpPr txBox="1"/>
          <p:nvPr/>
        </p:nvSpPr>
        <p:spPr>
          <a:xfrm>
            <a:off x="473350" y="1000800"/>
            <a:ext cx="3465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@Input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04" name="Google Shape;304;p47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305" name="Google Shape;305;p4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6" name="Google Shape;306;p47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47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8" name="Google Shape;308;p47"/>
          <p:cNvSpPr txBox="1"/>
          <p:nvPr/>
        </p:nvSpPr>
        <p:spPr>
          <a:xfrm>
            <a:off x="4140000" y="1800000"/>
            <a:ext cx="39840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Nuestro ejemplo muestra una lista de elementos de la matriz en el componente principal y los pasa al componente secundario, donde utilizamos una lista desordenada para mostrar la lista de elementos 📃.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9" name="Google Shape;309;p47"/>
          <p:cNvSpPr/>
          <p:nvPr/>
        </p:nvSpPr>
        <p:spPr>
          <a:xfrm>
            <a:off x="573775" y="2893238"/>
            <a:ext cx="2627700" cy="900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📄 app.component.html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/>
          <p:nvPr/>
        </p:nvSpPr>
        <p:spPr>
          <a:xfrm>
            <a:off x="573775" y="3423875"/>
            <a:ext cx="7550100" cy="116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650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app-employeelist </a:t>
            </a:r>
            <a:endParaRPr sz="1650">
              <a:solidFill>
                <a:srgbClr val="D9907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50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s-419" sz="16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[employeelist]="</a:t>
            </a:r>
            <a:r>
              <a:rPr lang="es-419" sz="1650">
                <a:solidFill>
                  <a:srgbClr val="A5C261"/>
                </a:solidFill>
                <a:latin typeface="Courier New"/>
                <a:ea typeface="Courier New"/>
                <a:cs typeface="Courier New"/>
                <a:sym typeface="Courier New"/>
              </a:rPr>
              <a:t>employeelist</a:t>
            </a:r>
            <a:r>
              <a:rPr lang="es-419" sz="16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endParaRPr sz="165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650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app-employeelist</a:t>
            </a:r>
            <a:r>
              <a:rPr lang="es-419" sz="16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@Output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9"/>
          <p:cNvPicPr preferRelativeResize="0"/>
          <p:nvPr/>
        </p:nvPicPr>
        <p:blipFill rotWithShape="1">
          <a:blip r:embed="rId3">
            <a:alphaModFix/>
          </a:blip>
          <a:srcRect b="0" l="0" r="6208" t="0"/>
          <a:stretch/>
        </p:blipFill>
        <p:spPr>
          <a:xfrm>
            <a:off x="5895400" y="1454650"/>
            <a:ext cx="2773400" cy="22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9"/>
          <p:cNvSpPr txBox="1"/>
          <p:nvPr/>
        </p:nvSpPr>
        <p:spPr>
          <a:xfrm flipH="1">
            <a:off x="504000" y="1800000"/>
            <a:ext cx="4348800" cy="25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Para enviar datos desde un componente secundario a un componente principal, usamos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@Output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@Output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uno de los decoradores más útiles de Angular 👀.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Para utilizarlo, el componente principal debe tener una función que acepte los datos emitidos por el componente secundario.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Obtiene los datos antes de llamar al método </a:t>
            </a:r>
            <a:r>
              <a:rPr b="1" lang="es-419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ngOnInit()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3" name="Google Shape;323;p49"/>
          <p:cNvSpPr txBox="1"/>
          <p:nvPr/>
        </p:nvSpPr>
        <p:spPr>
          <a:xfrm>
            <a:off x="473350" y="46413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 Comunicación entre componentes | </a:t>
            </a:r>
            <a:r>
              <a:rPr lang="es-419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soka.gitlab.io</a:t>
            </a:r>
            <a:endParaRPr sz="12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4" name="Google Shape;324;p49"/>
          <p:cNvSpPr txBox="1"/>
          <p:nvPr/>
        </p:nvSpPr>
        <p:spPr>
          <a:xfrm>
            <a:off x="530325" y="624550"/>
            <a:ext cx="358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Pasar datos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5" name="Google Shape;325;p49"/>
          <p:cNvSpPr txBox="1"/>
          <p:nvPr/>
        </p:nvSpPr>
        <p:spPr>
          <a:xfrm>
            <a:off x="563325" y="1183050"/>
            <a:ext cx="3143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250">
                <a:latin typeface="DM Sans"/>
                <a:ea typeface="DM Sans"/>
                <a:cs typeface="DM Sans"/>
                <a:sym typeface="DM Sans"/>
              </a:rPr>
              <a:t>entre componentes</a:t>
            </a:r>
            <a:endParaRPr b="1" sz="22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/>
          <p:nvPr/>
        </p:nvSpPr>
        <p:spPr>
          <a:xfrm>
            <a:off x="697400" y="1672950"/>
            <a:ext cx="2627700" cy="96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📄 app.component.html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1" name="Google Shape;331;p50"/>
          <p:cNvSpPr txBox="1"/>
          <p:nvPr/>
        </p:nvSpPr>
        <p:spPr>
          <a:xfrm flipH="1">
            <a:off x="1057325" y="3433650"/>
            <a:ext cx="436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ng g c components/parent-output --skipTests=true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00" y="3475549"/>
            <a:ext cx="347276" cy="3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0"/>
          <p:cNvSpPr txBox="1"/>
          <p:nvPr/>
        </p:nvSpPr>
        <p:spPr>
          <a:xfrm flipH="1">
            <a:off x="1057325" y="4022100"/>
            <a:ext cx="436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ng g c components/child-output --skipTests=true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4" name="Google Shape;3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00" y="4063999"/>
            <a:ext cx="347276" cy="3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0"/>
          <p:cNvSpPr txBox="1"/>
          <p:nvPr/>
        </p:nvSpPr>
        <p:spPr>
          <a:xfrm>
            <a:off x="473350" y="1000800"/>
            <a:ext cx="3465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@Output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36" name="Google Shape;336;p50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337" name="Google Shape;337;p5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8" name="Google Shape;338;p50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9" name="Google Shape;339;p50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0" name="Google Shape;34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0"/>
          <p:cNvSpPr/>
          <p:nvPr/>
        </p:nvSpPr>
        <p:spPr>
          <a:xfrm>
            <a:off x="697400" y="2109900"/>
            <a:ext cx="7113900" cy="77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s-419" sz="1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600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app-parent-output</a:t>
            </a:r>
            <a:r>
              <a:rPr lang="es-419" sz="1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 sz="1600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app-parent-output</a:t>
            </a:r>
            <a:r>
              <a:rPr lang="es-419" sz="1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/>
          <p:nvPr/>
        </p:nvSpPr>
        <p:spPr>
          <a:xfrm flipH="1">
            <a:off x="475275" y="1800000"/>
            <a:ext cx="3253200" cy="19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No se requiere código en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hild-output.component.html.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Solo necesitamos enviar los datos del componente hijo, lo cual es posible usando el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@Output()decorador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y la EventEmitter clase; ambos están incluidos en el @angular/core paquete🚀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7" name="Google Shape;3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1"/>
          <p:cNvSpPr txBox="1"/>
          <p:nvPr/>
        </p:nvSpPr>
        <p:spPr>
          <a:xfrm>
            <a:off x="473350" y="1000800"/>
            <a:ext cx="3465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@Output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49" name="Google Shape;349;p51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350" name="Google Shape;350;p5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1" name="Google Shape;351;p51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2" name="Google Shape;352;p51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3" name="Google Shape;353;p51"/>
          <p:cNvSpPr/>
          <p:nvPr/>
        </p:nvSpPr>
        <p:spPr>
          <a:xfrm>
            <a:off x="3728475" y="467575"/>
            <a:ext cx="4940400" cy="412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{ Component, OnInit, Output, EventEmitter } </a:t>
            </a:r>
            <a:r>
              <a:rPr lang="es-419" sz="12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"@angular/core"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s-419" sz="12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2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selector: </a:t>
            </a:r>
            <a:r>
              <a:rPr lang="es-419" sz="12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"app-child-output"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templateUrl: </a:t>
            </a:r>
            <a:r>
              <a:rPr lang="es-419" sz="12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"./child-output.component.html"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styleUrls: [</a:t>
            </a:r>
            <a:r>
              <a:rPr lang="es-419" sz="12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"./child-output.component.scss"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2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AAAAAA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s-419" sz="12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ChildOutputComponent </a:t>
            </a:r>
            <a:r>
              <a:rPr lang="es-419" sz="12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implements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OnInit {</a:t>
            </a:r>
            <a:endParaRPr sz="12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@</a:t>
            </a:r>
            <a:r>
              <a:rPr lang="es-419" sz="12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() demo = </a:t>
            </a:r>
            <a:r>
              <a:rPr lang="es-419" sz="12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EventEmitter&lt;</a:t>
            </a:r>
            <a:r>
              <a:rPr lang="es-419" sz="12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&gt;();</a:t>
            </a:r>
            <a:endParaRPr sz="12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2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() {}</a:t>
            </a:r>
            <a:endParaRPr sz="12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2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ngOnInit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2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2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.demo.</a:t>
            </a:r>
            <a:r>
              <a:rPr lang="es-419" sz="12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2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"This is the child component"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2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26D6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/>
          <p:nvPr/>
        </p:nvSpPr>
        <p:spPr>
          <a:xfrm flipH="1">
            <a:off x="504025" y="1719575"/>
            <a:ext cx="37734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Desde el componente padre, llamamos al componente hijo. Para acceder a los datos del componente hijo tenemos que hacer un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enlace de eventos 🔗</a:t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9" name="Google Shape;3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2"/>
          <p:cNvSpPr txBox="1"/>
          <p:nvPr/>
        </p:nvSpPr>
        <p:spPr>
          <a:xfrm>
            <a:off x="473350" y="1000800"/>
            <a:ext cx="3465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@Output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504000" y="2880000"/>
            <a:ext cx="2627700" cy="96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📄 parent-out.component.html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2" name="Google Shape;362;p52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363" name="Google Shape;363;p5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4" name="Google Shape;364;p52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52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6" name="Google Shape;366;p52"/>
          <p:cNvSpPr/>
          <p:nvPr/>
        </p:nvSpPr>
        <p:spPr>
          <a:xfrm>
            <a:off x="504000" y="3321500"/>
            <a:ext cx="7113900" cy="85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s-419" sz="1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&lt;app-child-</a:t>
            </a:r>
            <a:r>
              <a:rPr lang="es-419" sz="16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es-419" sz="1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(demo)=</a:t>
            </a:r>
            <a:r>
              <a:rPr lang="es-419" sz="16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"acceptData($event)"</a:t>
            </a:r>
            <a:r>
              <a:rPr lang="es-419" sz="1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&gt;&lt;/app-child-output&gt;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3"/>
          <p:cNvSpPr/>
          <p:nvPr/>
        </p:nvSpPr>
        <p:spPr>
          <a:xfrm>
            <a:off x="3961350" y="467575"/>
            <a:ext cx="2627700" cy="96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📄 parent-out.component.html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2" name="Google Shape;372;p53"/>
          <p:cNvSpPr txBox="1"/>
          <p:nvPr/>
        </p:nvSpPr>
        <p:spPr>
          <a:xfrm flipH="1">
            <a:off x="475075" y="2409675"/>
            <a:ext cx="28716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Data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es el parámetro que almacena los datos provenientes del componente secundario.</a:t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3" name="Google Shape;3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3"/>
          <p:cNvSpPr txBox="1"/>
          <p:nvPr/>
        </p:nvSpPr>
        <p:spPr>
          <a:xfrm>
            <a:off x="473350" y="1000800"/>
            <a:ext cx="3465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@Output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75" name="Google Shape;375;p53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376" name="Google Shape;376;p5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7" name="Google Shape;377;p53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8" name="Google Shape;378;p53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9" name="Google Shape;379;p53"/>
          <p:cNvSpPr/>
          <p:nvPr/>
        </p:nvSpPr>
        <p:spPr>
          <a:xfrm>
            <a:off x="3961350" y="940350"/>
            <a:ext cx="4707600" cy="364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9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{ Component, OnInit } </a:t>
            </a:r>
            <a:r>
              <a:rPr lang="es-419" sz="9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"@angular/core"</a:t>
            </a: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s-419" sz="9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9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selector: </a:t>
            </a:r>
            <a:r>
              <a:rPr lang="es-419" sz="9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"app-parent-output"</a:t>
            </a: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templateUrl: </a:t>
            </a:r>
            <a:r>
              <a:rPr lang="es-419" sz="9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"./parent-output.component.html"</a:t>
            </a: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styleUrls: [</a:t>
            </a:r>
            <a:r>
              <a:rPr lang="es-419" sz="9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"./parent-output.component.scss"</a:t>
            </a: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9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ParentOutputComponent </a:t>
            </a:r>
            <a:r>
              <a:rPr lang="es-419" sz="9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implements</a:t>
            </a: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OnInit {</a:t>
            </a:r>
            <a:endParaRPr sz="9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9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() {}</a:t>
            </a:r>
            <a:endParaRPr sz="9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9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ngOnInit</a:t>
            </a: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() {}</a:t>
            </a:r>
            <a:endParaRPr sz="9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9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acceptData</a:t>
            </a: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(data) {</a:t>
            </a:r>
            <a:endParaRPr sz="9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  console.</a:t>
            </a:r>
            <a:r>
              <a:rPr lang="es-419" sz="9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9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s-419" sz="9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"this is the child data displaying in parent component: "</a:t>
            </a: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    data</a:t>
            </a:r>
            <a:endParaRPr sz="9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  );</a:t>
            </a:r>
            <a:endParaRPr sz="9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9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9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"/>
          <p:cNvSpPr txBox="1"/>
          <p:nvPr/>
        </p:nvSpPr>
        <p:spPr>
          <a:xfrm>
            <a:off x="2727300" y="979200"/>
            <a:ext cx="36894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Parámetros</a:t>
            </a:r>
            <a:endParaRPr b="1" sz="3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85" name="Google Shape;3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4"/>
          <p:cNvSpPr/>
          <p:nvPr/>
        </p:nvSpPr>
        <p:spPr>
          <a:xfrm>
            <a:off x="588525" y="686550"/>
            <a:ext cx="14493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4"/>
          <p:cNvSpPr txBox="1"/>
          <p:nvPr/>
        </p:nvSpPr>
        <p:spPr>
          <a:xfrm>
            <a:off x="588525" y="484650"/>
            <a:ext cx="1449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@VIEWCHILD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8" name="Google Shape;388;p54"/>
          <p:cNvSpPr txBox="1"/>
          <p:nvPr/>
        </p:nvSpPr>
        <p:spPr>
          <a:xfrm flipH="1">
            <a:off x="1232550" y="3600000"/>
            <a:ext cx="1638900" cy="1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Selector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Selector del elemento a consultar.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9" name="Google Shape;389;p54"/>
          <p:cNvSpPr txBox="1"/>
          <p:nvPr/>
        </p:nvSpPr>
        <p:spPr>
          <a:xfrm flipH="1">
            <a:off x="3471900" y="3600000"/>
            <a:ext cx="22002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Read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Lee un token diferente de los elementos consultados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0" name="Google Shape;390;p54"/>
          <p:cNvSpPr txBox="1"/>
          <p:nvPr/>
        </p:nvSpPr>
        <p:spPr>
          <a:xfrm flipH="1">
            <a:off x="6028800" y="3600000"/>
            <a:ext cx="21264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Static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Indica si se deben resolver los resultados antes de los cambios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1" name="Google Shape;391;p54"/>
          <p:cNvSpPr/>
          <p:nvPr/>
        </p:nvSpPr>
        <p:spPr>
          <a:xfrm>
            <a:off x="1332000" y="1911101"/>
            <a:ext cx="1440000" cy="14400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92" name="Google Shape;392;p54"/>
          <p:cNvSpPr/>
          <p:nvPr/>
        </p:nvSpPr>
        <p:spPr>
          <a:xfrm>
            <a:off x="3852000" y="1924438"/>
            <a:ext cx="1440000" cy="14400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93" name="Google Shape;393;p54"/>
          <p:cNvSpPr/>
          <p:nvPr/>
        </p:nvSpPr>
        <p:spPr>
          <a:xfrm>
            <a:off x="6372000" y="1924426"/>
            <a:ext cx="1440000" cy="14400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94" name="Google Shape;39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1988" y="2159663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2000" y="2013750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2000" y="2014450"/>
            <a:ext cx="1260000" cy="12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/>
          <p:nvPr/>
        </p:nvSpPr>
        <p:spPr>
          <a:xfrm>
            <a:off x="504000" y="2626950"/>
            <a:ext cx="2627700" cy="96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📄 app.component.html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2" name="Google Shape;402;p55"/>
          <p:cNvSpPr txBox="1"/>
          <p:nvPr/>
        </p:nvSpPr>
        <p:spPr>
          <a:xfrm flipH="1">
            <a:off x="863925" y="1800000"/>
            <a:ext cx="436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ng generate component democomponent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3" name="Google Shape;40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00" y="1841899"/>
            <a:ext cx="347276" cy="3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5"/>
          <p:cNvSpPr txBox="1"/>
          <p:nvPr/>
        </p:nvSpPr>
        <p:spPr>
          <a:xfrm>
            <a:off x="504000" y="3023550"/>
            <a:ext cx="7920000" cy="1465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800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  This is {{ componentName }} compo</a:t>
            </a:r>
            <a:r>
              <a:rPr lang="es-419" sz="1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nent</a:t>
            </a:r>
            <a:endParaRPr sz="18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s-419" sz="1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800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8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F2F2F2"/>
              </a:solidFill>
              <a:highlight>
                <a:srgbClr val="1E2429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5" name="Google Shape;405;p55"/>
          <p:cNvSpPr txBox="1"/>
          <p:nvPr/>
        </p:nvSpPr>
        <p:spPr>
          <a:xfrm>
            <a:off x="473350" y="1000800"/>
            <a:ext cx="3465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@ViewChild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06" name="Google Shape;406;p55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407" name="Google Shape;407;p5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8" name="Google Shape;408;p55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" name="Google Shape;409;p55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/>
        </p:nvSpPr>
        <p:spPr>
          <a:xfrm>
            <a:off x="401075" y="629625"/>
            <a:ext cx="8267700" cy="45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Objetivo:</a:t>
            </a: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Reforzar los conocimientos esenciales para la clase, asegurando que los estudiantes comprendan los temas clave necesarios para la práctica.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Temas a repasar:</a:t>
            </a:r>
            <a:endParaRPr b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●"/>
            </a:pPr>
            <a:r>
              <a:rPr b="1"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Estructura de un Proyecto Angular:</a:t>
            </a:r>
            <a:endParaRPr b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○"/>
            </a:pP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Explicación rápida sobre la estructura de carpetas y archivos (src, app, assets).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Relevancia de </a:t>
            </a:r>
            <a:r>
              <a:rPr b="1"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app.module.ts</a:t>
            </a: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su papel en la declaración de componentes y módulos.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●"/>
            </a:pPr>
            <a:r>
              <a:rPr b="1"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Componentes en Angular:</a:t>
            </a:r>
            <a:endParaRPr b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Revisión de la sintaxis básica de un componente (</a:t>
            </a:r>
            <a:r>
              <a:rPr lang="es-419" sz="1100">
                <a:solidFill>
                  <a:srgbClr val="188038"/>
                </a:solidFill>
                <a:latin typeface="DM Sans"/>
                <a:ea typeface="DM Sans"/>
                <a:cs typeface="DM Sans"/>
                <a:sym typeface="DM Sans"/>
              </a:rPr>
              <a:t>@Component</a:t>
            </a: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s-419" sz="1100">
                <a:solidFill>
                  <a:srgbClr val="188038"/>
                </a:solidFill>
                <a:latin typeface="DM Sans"/>
                <a:ea typeface="DM Sans"/>
                <a:cs typeface="DM Sans"/>
                <a:sym typeface="DM Sans"/>
              </a:rPr>
              <a:t>selector</a:t>
            </a: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s-419" sz="1100">
                <a:solidFill>
                  <a:srgbClr val="188038"/>
                </a:solidFill>
                <a:latin typeface="DM Sans"/>
                <a:ea typeface="DM Sans"/>
                <a:cs typeface="DM Sans"/>
                <a:sym typeface="DM Sans"/>
              </a:rPr>
              <a:t>templateUrl</a:t>
            </a: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s-419" sz="1100">
                <a:solidFill>
                  <a:srgbClr val="188038"/>
                </a:solidFill>
                <a:latin typeface="DM Sans"/>
                <a:ea typeface="DM Sans"/>
                <a:cs typeface="DM Sans"/>
                <a:sym typeface="DM Sans"/>
              </a:rPr>
              <a:t>styleUrls</a:t>
            </a: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○"/>
            </a:pP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Explicación de la importancia de los selectores de componentes y cómo se utilizan en las plantillas.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●"/>
            </a:pPr>
            <a:r>
              <a:rPr b="1"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Decoradores en Angular:</a:t>
            </a:r>
            <a:endParaRPr b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@Input</a:t>
            </a: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Explicación de cómo se pasa información de un componente padre a un hijo.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@Output y EventEmitter</a:t>
            </a: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Explicación de la comunicación de un hijo a un padre mediante eventos personalizados.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@ViewChild</a:t>
            </a: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 Cómo acceder y manipular elementos de la plantilla de forma directa.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●"/>
            </a:pPr>
            <a:r>
              <a:rPr b="1"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Formularios Reactivos y Validaciones:</a:t>
            </a:r>
            <a:endParaRPr b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○"/>
            </a:pP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Diferencia entre formularios template-driven y formularios reactivos.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Explicación de la utilidad de </a:t>
            </a:r>
            <a:r>
              <a:rPr b="1"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FormBuilder</a:t>
            </a: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1"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FormGroup</a:t>
            </a: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b="1"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FormControl</a:t>
            </a: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Revisión de validadores importantes (</a:t>
            </a:r>
            <a:r>
              <a:rPr b="1"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Validators.required</a:t>
            </a: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1"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Validators.minLength</a:t>
            </a: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1"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Validators.email</a:t>
            </a: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  <a:endParaRPr b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2" name="Google Shape;112;p29"/>
          <p:cNvSpPr txBox="1"/>
          <p:nvPr/>
        </p:nvSpPr>
        <p:spPr>
          <a:xfrm>
            <a:off x="443600" y="161325"/>
            <a:ext cx="7996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1. Repaso rápido de temas clave </a:t>
            </a: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(15 minutos)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6"/>
          <p:cNvSpPr/>
          <p:nvPr/>
        </p:nvSpPr>
        <p:spPr>
          <a:xfrm>
            <a:off x="5263200" y="1332000"/>
            <a:ext cx="2964300" cy="96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📄 </a:t>
            </a: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democomponent.component.html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5" name="Google Shape;415;p56"/>
          <p:cNvSpPr txBox="1"/>
          <p:nvPr/>
        </p:nvSpPr>
        <p:spPr>
          <a:xfrm>
            <a:off x="916500" y="1719313"/>
            <a:ext cx="7311000" cy="285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{ Component, OnInit, Input } </a:t>
            </a:r>
            <a:r>
              <a:rPr lang="es-419" sz="12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"@angular/core"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s-419" sz="12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2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selector: </a:t>
            </a:r>
            <a:r>
              <a:rPr lang="es-419" sz="12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"app-democomponent"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templateUrl: </a:t>
            </a:r>
            <a:r>
              <a:rPr lang="es-419" sz="12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"./democomponent.component.html"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styleUrls: [</a:t>
            </a:r>
            <a:r>
              <a:rPr lang="es-419" sz="12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"./democomponent.component.css"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2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2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2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DemocomponentComponent </a:t>
            </a:r>
            <a:r>
              <a:rPr lang="es-419" sz="12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implements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OnInit {</a:t>
            </a:r>
            <a:endParaRPr sz="12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@</a:t>
            </a:r>
            <a:r>
              <a:rPr lang="es-419" sz="12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() componentName: </a:t>
            </a:r>
            <a:r>
              <a:rPr lang="es-419" sz="12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2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() {}</a:t>
            </a:r>
            <a:endParaRPr sz="12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s-419" sz="12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6" name="Google Shape;416;p56"/>
          <p:cNvSpPr txBox="1"/>
          <p:nvPr/>
        </p:nvSpPr>
        <p:spPr>
          <a:xfrm>
            <a:off x="473350" y="1000800"/>
            <a:ext cx="3465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@ViewChild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17" name="Google Shape;417;p56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418" name="Google Shape;418;p5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9" name="Google Shape;419;p56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0" name="Google Shape;420;p56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"/>
          <p:cNvSpPr txBox="1"/>
          <p:nvPr/>
        </p:nvSpPr>
        <p:spPr>
          <a:xfrm flipH="1">
            <a:off x="504000" y="1657400"/>
            <a:ext cx="5459400" cy="1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Hemos utilizado una propiedad adicional junto con el selector de componentes secundarios que es componentName=DEMO.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En al </a:t>
            </a:r>
            <a:r>
              <a:rPr b="1" lang="es-419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app.component.ts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implementaremos el decorador @ViewChild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6" name="Google Shape;426;p57"/>
          <p:cNvSpPr txBox="1"/>
          <p:nvPr/>
        </p:nvSpPr>
        <p:spPr>
          <a:xfrm>
            <a:off x="473350" y="1000800"/>
            <a:ext cx="3465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@ViewChild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27" name="Google Shape;427;p57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428" name="Google Shape;428;p5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9" name="Google Shape;429;p57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" name="Google Shape;430;p57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1" name="Google Shape;431;p57"/>
          <p:cNvSpPr/>
          <p:nvPr/>
        </p:nvSpPr>
        <p:spPr>
          <a:xfrm>
            <a:off x="504000" y="2979775"/>
            <a:ext cx="3201600" cy="96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📄 </a:t>
            </a: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democomponent.component.html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2" name="Google Shape;432;p57"/>
          <p:cNvSpPr txBox="1"/>
          <p:nvPr/>
        </p:nvSpPr>
        <p:spPr>
          <a:xfrm>
            <a:off x="504000" y="3376375"/>
            <a:ext cx="7202100" cy="1219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2F2F2"/>
                </a:solidFill>
                <a:highlight>
                  <a:srgbClr val="1E2429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600">
                <a:solidFill>
                  <a:srgbClr val="D99077"/>
                </a:solidFill>
                <a:highlight>
                  <a:srgbClr val="1E2429"/>
                </a:highlight>
                <a:latin typeface="Courier New"/>
                <a:ea typeface="Courier New"/>
                <a:cs typeface="Courier New"/>
                <a:sym typeface="Courier New"/>
              </a:rPr>
              <a:t>app-democomponent </a:t>
            </a:r>
            <a:r>
              <a:rPr lang="es-419" sz="1600">
                <a:solidFill>
                  <a:srgbClr val="F2F2F2"/>
                </a:solidFill>
                <a:highlight>
                  <a:srgbClr val="1E2429"/>
                </a:highlight>
                <a:latin typeface="Courier New"/>
                <a:ea typeface="Courier New"/>
                <a:cs typeface="Courier New"/>
                <a:sym typeface="Courier New"/>
              </a:rPr>
              <a:t>componentName="</a:t>
            </a:r>
            <a:r>
              <a:rPr lang="es-419" sz="1600">
                <a:solidFill>
                  <a:srgbClr val="A5C261"/>
                </a:solidFill>
                <a:highlight>
                  <a:srgbClr val="1E2429"/>
                </a:highlight>
                <a:latin typeface="Courier New"/>
                <a:ea typeface="Courier New"/>
                <a:cs typeface="Courier New"/>
                <a:sym typeface="Courier New"/>
              </a:rPr>
              <a:t>DEMO</a:t>
            </a:r>
            <a:r>
              <a:rPr lang="es-419" sz="1600">
                <a:solidFill>
                  <a:srgbClr val="F2F2F2"/>
                </a:solidFill>
                <a:highlight>
                  <a:srgbClr val="1E2429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endParaRPr sz="1600">
              <a:solidFill>
                <a:srgbClr val="F2F2F2"/>
              </a:solidFill>
              <a:highlight>
                <a:srgbClr val="1E242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2F2F2"/>
              </a:solidFill>
              <a:highlight>
                <a:srgbClr val="1E242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rgbClr val="F2F2F2"/>
                </a:solidFill>
                <a:highlight>
                  <a:srgbClr val="1E2429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600">
                <a:solidFill>
                  <a:srgbClr val="D99077"/>
                </a:solidFill>
                <a:highlight>
                  <a:srgbClr val="1E2429"/>
                </a:highlight>
                <a:latin typeface="Courier New"/>
                <a:ea typeface="Courier New"/>
                <a:cs typeface="Courier New"/>
                <a:sym typeface="Courier New"/>
              </a:rPr>
              <a:t>app-democomponent</a:t>
            </a:r>
            <a:r>
              <a:rPr lang="es-419" sz="1600">
                <a:solidFill>
                  <a:srgbClr val="F2F2F2"/>
                </a:solidFill>
                <a:highlight>
                  <a:srgbClr val="1E2429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/>
          <p:nvPr/>
        </p:nvSpPr>
        <p:spPr>
          <a:xfrm flipH="1">
            <a:off x="567550" y="2098750"/>
            <a:ext cx="33567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Aquí usamos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@ViewChild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para referencias a todo el componente.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8" name="Google Shape;438;p58"/>
          <p:cNvSpPr/>
          <p:nvPr/>
        </p:nvSpPr>
        <p:spPr>
          <a:xfrm>
            <a:off x="3672000" y="467575"/>
            <a:ext cx="2627700" cy="96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📄 </a:t>
            </a: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app.component.ts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9" name="Google Shape;439;p58"/>
          <p:cNvSpPr/>
          <p:nvPr/>
        </p:nvSpPr>
        <p:spPr>
          <a:xfrm>
            <a:off x="3672000" y="940350"/>
            <a:ext cx="4996800" cy="364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{ Component, ViewChild } </a:t>
            </a:r>
            <a:r>
              <a:rPr lang="es-419" sz="95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5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"@angular/core"</a:t>
            </a: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{ DemocomponentComponent } </a:t>
            </a:r>
            <a:r>
              <a:rPr lang="es-419" sz="95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5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"./democomponent/democomponent.component"</a:t>
            </a: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s-419" sz="95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95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selector: </a:t>
            </a:r>
            <a:r>
              <a:rPr lang="es-419" sz="95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"my-app"</a:t>
            </a: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templateUrl: </a:t>
            </a:r>
            <a:r>
              <a:rPr lang="es-419" sz="95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"./app.component.html"</a:t>
            </a: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5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styleUrls: [</a:t>
            </a:r>
            <a:r>
              <a:rPr lang="es-419" sz="95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"./app.component.css"</a:t>
            </a: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95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5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5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AppComponent {</a:t>
            </a:r>
            <a:endParaRPr sz="95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name = </a:t>
            </a:r>
            <a:r>
              <a:rPr lang="es-419" sz="95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"Angular"</a:t>
            </a: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@</a:t>
            </a:r>
            <a:r>
              <a:rPr lang="es-419" sz="95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ViewChild</a:t>
            </a: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(DemocomponentComponent, { </a:t>
            </a:r>
            <a:r>
              <a:rPr lang="es-419" sz="95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-419" sz="950">
                <a:solidFill>
                  <a:srgbClr val="FF946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}) hello: DemocomponentComponent;</a:t>
            </a:r>
            <a:endParaRPr sz="95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95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ngAfterViewInit</a:t>
            </a: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95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   console.</a:t>
            </a:r>
            <a:r>
              <a:rPr lang="es-419" sz="95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95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"Hello "</a:t>
            </a: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95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.hello.componentName);</a:t>
            </a:r>
            <a:endParaRPr sz="95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95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s-419" sz="95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50">
              <a:solidFill>
                <a:srgbClr val="F26D6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0" name="Google Shape;440;p58"/>
          <p:cNvSpPr/>
          <p:nvPr/>
        </p:nvSpPr>
        <p:spPr>
          <a:xfrm>
            <a:off x="5020025" y="982000"/>
            <a:ext cx="1086000" cy="27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8"/>
          <p:cNvSpPr/>
          <p:nvPr/>
        </p:nvSpPr>
        <p:spPr>
          <a:xfrm>
            <a:off x="3606500" y="3204000"/>
            <a:ext cx="4751100" cy="43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8"/>
          <p:cNvSpPr txBox="1"/>
          <p:nvPr/>
        </p:nvSpPr>
        <p:spPr>
          <a:xfrm>
            <a:off x="473350" y="1000800"/>
            <a:ext cx="3465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@ViewChild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43" name="Google Shape;443;p58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444" name="Google Shape;444;p5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5" name="Google Shape;445;p58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6" name="Google Shape;446;p58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/>
          <p:nvPr/>
        </p:nvSpPr>
        <p:spPr>
          <a:xfrm flipH="1">
            <a:off x="504000" y="1800000"/>
            <a:ext cx="3050100" cy="14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También podemos acceder a</a:t>
            </a:r>
            <a:r>
              <a:rPr lang="es-419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cualquier elemento específico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utilizando en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@ViewChild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en lugar de hacer referencia a todo el componente como hemos hecho hasta ahora.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2" name="Google Shape;452;p59"/>
          <p:cNvSpPr/>
          <p:nvPr/>
        </p:nvSpPr>
        <p:spPr>
          <a:xfrm>
            <a:off x="3895200" y="848125"/>
            <a:ext cx="2627700" cy="96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📄 app.component.ts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3" name="Google Shape;453;p59"/>
          <p:cNvSpPr txBox="1"/>
          <p:nvPr/>
        </p:nvSpPr>
        <p:spPr>
          <a:xfrm>
            <a:off x="3895200" y="1244725"/>
            <a:ext cx="4773600" cy="3345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5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-419" sz="15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5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5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AppComponent {</a:t>
            </a:r>
            <a:endParaRPr sz="15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5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name = </a:t>
            </a:r>
            <a:r>
              <a:rPr lang="es-419" sz="15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"Angular"</a:t>
            </a:r>
            <a:r>
              <a:rPr lang="es-419" sz="15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5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@</a:t>
            </a:r>
            <a:r>
              <a:rPr lang="es-419" sz="15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ViewChild</a:t>
            </a:r>
            <a:r>
              <a:rPr lang="es-419" sz="15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5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"myButton"</a:t>
            </a:r>
            <a:r>
              <a:rPr lang="es-419" sz="15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 { </a:t>
            </a:r>
            <a:r>
              <a:rPr lang="es-419" sz="15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es-419" sz="15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-419" sz="1500">
                <a:solidFill>
                  <a:srgbClr val="FF9466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s-419" sz="15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}) myButton: ElementRef;</a:t>
            </a:r>
            <a:endParaRPr sz="15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5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15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ngAfterViewInit</a:t>
            </a:r>
            <a:r>
              <a:rPr lang="es-419" sz="15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5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5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 console.</a:t>
            </a:r>
            <a:r>
              <a:rPr lang="es-419" sz="15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5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5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"Hello "</a:t>
            </a:r>
            <a:r>
              <a:rPr lang="es-419" sz="15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-419" sz="15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15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.myButton.nativeElement);</a:t>
            </a:r>
            <a:endParaRPr sz="15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5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5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5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4" name="Google Shape;454;p59"/>
          <p:cNvSpPr/>
          <p:nvPr/>
        </p:nvSpPr>
        <p:spPr>
          <a:xfrm>
            <a:off x="4039625" y="2067850"/>
            <a:ext cx="4600200" cy="27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9"/>
          <p:cNvSpPr txBox="1"/>
          <p:nvPr/>
        </p:nvSpPr>
        <p:spPr>
          <a:xfrm>
            <a:off x="473350" y="1000800"/>
            <a:ext cx="3465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@ViewChild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6" name="Google Shape;456;p59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457" name="Google Shape;457;p5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8" name="Google Shape;458;p59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9" name="Google Shape;459;p59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60"/>
          <p:cNvGrpSpPr/>
          <p:nvPr/>
        </p:nvGrpSpPr>
        <p:grpSpPr>
          <a:xfrm>
            <a:off x="4202551" y="994261"/>
            <a:ext cx="738900" cy="738974"/>
            <a:chOff x="974706" y="2467173"/>
            <a:chExt cx="738900" cy="738900"/>
          </a:xfrm>
        </p:grpSpPr>
        <p:sp>
          <p:nvSpPr>
            <p:cNvPr id="465" name="Google Shape;465;p6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6" name="Google Shape;466;p60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" name="Google Shape;467;p60"/>
          <p:cNvSpPr txBox="1"/>
          <p:nvPr/>
        </p:nvSpPr>
        <p:spPr>
          <a:xfrm>
            <a:off x="1461300" y="19718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Padres a hijos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8" name="Google Shape;468;p60"/>
          <p:cNvSpPr txBox="1"/>
          <p:nvPr/>
        </p:nvSpPr>
        <p:spPr>
          <a:xfrm>
            <a:off x="987300" y="361231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-419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9" name="Google Shape;469;p60"/>
          <p:cNvSpPr txBox="1"/>
          <p:nvPr/>
        </p:nvSpPr>
        <p:spPr>
          <a:xfrm>
            <a:off x="1521150" y="2710725"/>
            <a:ext cx="6101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Generar una estructura donde el componente padre le envíe datos al componente hijo.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61"/>
          <p:cNvGrpSpPr/>
          <p:nvPr/>
        </p:nvGrpSpPr>
        <p:grpSpPr>
          <a:xfrm>
            <a:off x="501452" y="483061"/>
            <a:ext cx="401518" cy="401518"/>
            <a:chOff x="974706" y="2467173"/>
            <a:chExt cx="738900" cy="738900"/>
          </a:xfrm>
        </p:grpSpPr>
        <p:sp>
          <p:nvSpPr>
            <p:cNvPr id="475" name="Google Shape;475;p6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6" name="Google Shape;476;p61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7" name="Google Shape;477;p61"/>
          <p:cNvSpPr txBox="1"/>
          <p:nvPr/>
        </p:nvSpPr>
        <p:spPr>
          <a:xfrm>
            <a:off x="475200" y="1375975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Padres a hijos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78" name="Google Shape;47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1"/>
          <p:cNvSpPr txBox="1"/>
          <p:nvPr/>
        </p:nvSpPr>
        <p:spPr>
          <a:xfrm>
            <a:off x="501450" y="2438525"/>
            <a:ext cx="46530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Consigna: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Crear una estructura con dos componentes anidados, en la cual el componente padre le envíe datos al componente hijo y donde desarrollará una vista dinámica para representar dicha información.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Tiempo estimado: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0" name="Google Shape;480;p6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2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EventEmitter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3"/>
          <p:cNvSpPr txBox="1"/>
          <p:nvPr/>
        </p:nvSpPr>
        <p:spPr>
          <a:xfrm>
            <a:off x="473350" y="720000"/>
            <a:ext cx="434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EventEmitter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1" name="Google Shape;491;p63"/>
          <p:cNvSpPr txBox="1"/>
          <p:nvPr/>
        </p:nvSpPr>
        <p:spPr>
          <a:xfrm>
            <a:off x="473350" y="1800000"/>
            <a:ext cx="3673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Es considerado una </a:t>
            </a:r>
            <a:r>
              <a:rPr lang="es-419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abstracción específica de ANGULAR y se utiliza para el envío de eventos personalizados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2" name="Google Shape;492;p63"/>
          <p:cNvSpPr/>
          <p:nvPr/>
        </p:nvSpPr>
        <p:spPr>
          <a:xfrm>
            <a:off x="4435200" y="1800000"/>
            <a:ext cx="4189800" cy="1864500"/>
          </a:xfrm>
          <a:prstGeom prst="round2SameRect">
            <a:avLst>
              <a:gd fmla="val 11210" name="adj1"/>
              <a:gd fmla="val 21513" name="adj2"/>
            </a:avLst>
          </a:prstGeom>
          <a:noFill/>
          <a:ln cap="flat" cmpd="sng" w="2857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63"/>
          <p:cNvSpPr txBox="1"/>
          <p:nvPr/>
        </p:nvSpPr>
        <p:spPr>
          <a:xfrm>
            <a:off x="4518600" y="2311200"/>
            <a:ext cx="40635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Usar EventEmitter solamente para el enlace de eventos entre un componente secundario y uno primario. No te suscribas a él, ni llames a ninguno de esos métodos, sólo se debe llamar al método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emit().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4" name="Google Shape;494;p63"/>
          <p:cNvSpPr/>
          <p:nvPr/>
        </p:nvSpPr>
        <p:spPr>
          <a:xfrm>
            <a:off x="4435200" y="1800000"/>
            <a:ext cx="4189800" cy="511200"/>
          </a:xfrm>
          <a:prstGeom prst="roundRect">
            <a:avLst>
              <a:gd fmla="val 37099" name="adj"/>
            </a:avLst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3"/>
          <p:cNvSpPr txBox="1"/>
          <p:nvPr/>
        </p:nvSpPr>
        <p:spPr>
          <a:xfrm>
            <a:off x="4973525" y="1840000"/>
            <a:ext cx="156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CODER TIP</a:t>
            </a:r>
            <a:endParaRPr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6" name="Google Shape;496;p63"/>
          <p:cNvSpPr/>
          <p:nvPr/>
        </p:nvSpPr>
        <p:spPr>
          <a:xfrm>
            <a:off x="4518600" y="1840075"/>
            <a:ext cx="431100" cy="431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353" y="1874830"/>
            <a:ext cx="361605" cy="361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4"/>
          <p:cNvSpPr txBox="1"/>
          <p:nvPr/>
        </p:nvSpPr>
        <p:spPr>
          <a:xfrm flipH="1">
            <a:off x="544950" y="1586575"/>
            <a:ext cx="3050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Componente Padre</a:t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3" name="Google Shape;503;p64"/>
          <p:cNvSpPr txBox="1"/>
          <p:nvPr/>
        </p:nvSpPr>
        <p:spPr>
          <a:xfrm>
            <a:off x="1455000" y="1978800"/>
            <a:ext cx="6138000" cy="26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1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selector: 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s-419" sz="11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hijo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template:</a:t>
            </a:r>
            <a:r>
              <a:rPr lang="es-419" sz="11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1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(click)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enviaNotificacion</a:t>
            </a: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Notificar!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1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1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1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1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hijo</a:t>
            </a: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1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@Output</a:t>
            </a: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() notificarPadre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1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EventEmitter</a:t>
            </a: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any</a:t>
            </a: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lang="es-419" sz="11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1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EventEmitter</a:t>
            </a: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1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enviarNotificacion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11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1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notificarPadre</a:t>
            </a:r>
            <a:r>
              <a:rPr lang="es-419" sz="11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1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s-419" sz="11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Enviar valores al padre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1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26D6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4" name="Google Shape;504;p64"/>
          <p:cNvSpPr txBox="1"/>
          <p:nvPr/>
        </p:nvSpPr>
        <p:spPr>
          <a:xfrm>
            <a:off x="473350" y="1000800"/>
            <a:ext cx="3465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EventEmitter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05" name="Google Shape;505;p64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506" name="Google Shape;506;p6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7" name="Google Shape;507;p64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8" name="Google Shape;508;p64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9" name="Google Shape;509;p64"/>
          <p:cNvSpPr txBox="1"/>
          <p:nvPr/>
        </p:nvSpPr>
        <p:spPr>
          <a:xfrm flipH="1">
            <a:off x="7370550" y="3112575"/>
            <a:ext cx="12129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Definición </a:t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EventEmiter</a:t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0" name="Google Shape;510;p64"/>
          <p:cNvSpPr txBox="1"/>
          <p:nvPr/>
        </p:nvSpPr>
        <p:spPr>
          <a:xfrm flipH="1">
            <a:off x="1521675" y="4008900"/>
            <a:ext cx="1753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Ejecutamos el método emit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1" name="Google Shape;511;p64"/>
          <p:cNvSpPr txBox="1"/>
          <p:nvPr/>
        </p:nvSpPr>
        <p:spPr>
          <a:xfrm flipH="1">
            <a:off x="5919300" y="4159200"/>
            <a:ext cx="274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Ejecutamos el método emit</a:t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2" name="Google Shape;512;p64"/>
          <p:cNvSpPr/>
          <p:nvPr/>
        </p:nvSpPr>
        <p:spPr>
          <a:xfrm>
            <a:off x="2125700" y="3749850"/>
            <a:ext cx="1408500" cy="43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3" name="Google Shape;513;p64"/>
          <p:cNvCxnSpPr>
            <a:stCxn id="512" idx="3"/>
            <a:endCxn id="511" idx="3"/>
          </p:cNvCxnSpPr>
          <p:nvPr/>
        </p:nvCxnSpPr>
        <p:spPr>
          <a:xfrm>
            <a:off x="3534200" y="3965400"/>
            <a:ext cx="2385000" cy="4095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14" name="Google Shape;514;p64"/>
          <p:cNvSpPr/>
          <p:nvPr/>
        </p:nvSpPr>
        <p:spPr>
          <a:xfrm>
            <a:off x="5377650" y="3187575"/>
            <a:ext cx="1753500" cy="43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5" name="Google Shape;515;p64"/>
          <p:cNvCxnSpPr>
            <a:stCxn id="514" idx="3"/>
            <a:endCxn id="509" idx="3"/>
          </p:cNvCxnSpPr>
          <p:nvPr/>
        </p:nvCxnSpPr>
        <p:spPr>
          <a:xfrm>
            <a:off x="7131150" y="3403125"/>
            <a:ext cx="2394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"/>
          <p:cNvSpPr txBox="1"/>
          <p:nvPr/>
        </p:nvSpPr>
        <p:spPr>
          <a:xfrm flipH="1">
            <a:off x="544950" y="1586575"/>
            <a:ext cx="3050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Componente Padre</a:t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1" name="Google Shape;521;p65"/>
          <p:cNvSpPr txBox="1"/>
          <p:nvPr/>
        </p:nvSpPr>
        <p:spPr>
          <a:xfrm>
            <a:off x="1455000" y="1978800"/>
            <a:ext cx="6138000" cy="261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82AAFF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@Component</a:t>
            </a:r>
            <a:r>
              <a:rPr lang="es-419" sz="10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00">
              <a:solidFill>
                <a:srgbClr val="D6DEEB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selector: </a:t>
            </a:r>
            <a:r>
              <a:rPr lang="es-419" sz="10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s-419" sz="1000">
                <a:solidFill>
                  <a:srgbClr val="ECC48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padre</a:t>
            </a:r>
            <a:r>
              <a:rPr lang="es-419" sz="10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s-419" sz="10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D6DEEB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template:</a:t>
            </a:r>
            <a:r>
              <a:rPr lang="es-419" sz="1000">
                <a:solidFill>
                  <a:srgbClr val="ECC48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s-419" sz="10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000">
                <a:solidFill>
                  <a:srgbClr val="CAECE6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hijo</a:t>
            </a:r>
            <a:r>
              <a:rPr lang="es-419" sz="10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C5E478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(notificarPadre)</a:t>
            </a:r>
            <a:r>
              <a:rPr lang="es-419" sz="10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82AAFF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obtenerNotificacion</a:t>
            </a:r>
            <a:r>
              <a:rPr lang="es-419" sz="10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($event)</a:t>
            </a:r>
            <a:r>
              <a:rPr lang="es-419" sz="10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 sz="1000">
                <a:solidFill>
                  <a:srgbClr val="CAECE6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hijo</a:t>
            </a:r>
            <a:r>
              <a:rPr lang="es-419" sz="10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 sz="10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ECC48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s-419" sz="10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D6DEEB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00">
              <a:solidFill>
                <a:srgbClr val="D6DEEB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C792E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FCB8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Padre</a:t>
            </a:r>
            <a:r>
              <a:rPr lang="es-419" sz="10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00">
              <a:solidFill>
                <a:srgbClr val="D6DEEB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82AAFF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obtenerNotificacion</a:t>
            </a:r>
            <a:r>
              <a:rPr lang="es-419" sz="10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00">
                <a:solidFill>
                  <a:srgbClr val="D7DBE0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evt</a:t>
            </a:r>
            <a:r>
              <a:rPr lang="es-419" sz="10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419" sz="10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00">
              <a:solidFill>
                <a:srgbClr val="D6DEEB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000">
                <a:solidFill>
                  <a:srgbClr val="637777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// Hacer algo con la notificación enviada por el hijo!</a:t>
            </a:r>
            <a:endParaRPr sz="1000">
              <a:solidFill>
                <a:srgbClr val="637777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00">
              <a:solidFill>
                <a:srgbClr val="D6DEEB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82AA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2" name="Google Shape;522;p65"/>
          <p:cNvSpPr txBox="1"/>
          <p:nvPr/>
        </p:nvSpPr>
        <p:spPr>
          <a:xfrm>
            <a:off x="473350" y="1000800"/>
            <a:ext cx="3465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EventEmitter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23" name="Google Shape;523;p65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524" name="Google Shape;524;p6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25" name="Google Shape;525;p65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6" name="Google Shape;526;p65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7" name="Google Shape;527;p65"/>
          <p:cNvSpPr txBox="1"/>
          <p:nvPr/>
        </p:nvSpPr>
        <p:spPr>
          <a:xfrm flipH="1">
            <a:off x="6614700" y="3541800"/>
            <a:ext cx="205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Resultado del emit en el componente padre</a:t>
            </a:r>
            <a:endParaRPr sz="1350">
              <a:highlight>
                <a:schemeClr val="lt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8" name="Google Shape;528;p65"/>
          <p:cNvSpPr/>
          <p:nvPr/>
        </p:nvSpPr>
        <p:spPr>
          <a:xfrm>
            <a:off x="1645500" y="3583350"/>
            <a:ext cx="4460700" cy="34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9" name="Google Shape;529;p65"/>
          <p:cNvCxnSpPr>
            <a:stCxn id="528" idx="3"/>
            <a:endCxn id="527" idx="3"/>
          </p:cNvCxnSpPr>
          <p:nvPr/>
        </p:nvCxnSpPr>
        <p:spPr>
          <a:xfrm>
            <a:off x="6106200" y="3757350"/>
            <a:ext cx="508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/>
        </p:nvSpPr>
        <p:spPr>
          <a:xfrm>
            <a:off x="401075" y="934425"/>
            <a:ext cx="82677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2️⃣ Espacio para Preguntas y Respuestas (15 minutos)</a:t>
            </a:r>
            <a:endParaRPr b="1" sz="2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Objetivo:</a:t>
            </a: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Aclarar dudas previas a la clase y fomentar la participación activa de los estudiantes.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Acciones:</a:t>
            </a:r>
            <a:endParaRPr b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●"/>
            </a:pP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Abrir el espacio para que los estudiantes realicen preguntas específicas sobre los temas mencionados.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●"/>
            </a:pP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Resolver dudas de forma clara y concisa, con ejemplos prácticos cuando sea necesario.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●"/>
            </a:pP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no hay preguntas iniciales, sugerir temas comunes que suelen generar dudas, como: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○"/>
            </a:pP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¿Cuándo se debe usar @Input y @Output?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○"/>
            </a:pP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se diferencian los formularios reactivos de los formularios template-driven?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○"/>
            </a:pPr>
            <a:r>
              <a:rPr lang="es-419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¿Cuáles son los errores comunes al usar @ViewChild y cómo corregirlos?</a:t>
            </a:r>
            <a:endParaRPr sz="18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66"/>
          <p:cNvGrpSpPr/>
          <p:nvPr/>
        </p:nvGrpSpPr>
        <p:grpSpPr>
          <a:xfrm>
            <a:off x="4202551" y="994261"/>
            <a:ext cx="738900" cy="738974"/>
            <a:chOff x="974706" y="2467173"/>
            <a:chExt cx="738900" cy="738900"/>
          </a:xfrm>
        </p:grpSpPr>
        <p:sp>
          <p:nvSpPr>
            <p:cNvPr id="535" name="Google Shape;535;p6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36" name="Google Shape;536;p66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7" name="Google Shape;537;p66"/>
          <p:cNvSpPr txBox="1"/>
          <p:nvPr/>
        </p:nvSpPr>
        <p:spPr>
          <a:xfrm>
            <a:off x="1461300" y="19718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Hijos a Padres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8" name="Google Shape;538;p66"/>
          <p:cNvSpPr txBox="1"/>
          <p:nvPr/>
        </p:nvSpPr>
        <p:spPr>
          <a:xfrm>
            <a:off x="987300" y="361231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-419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9" name="Google Shape;539;p66"/>
          <p:cNvSpPr txBox="1"/>
          <p:nvPr/>
        </p:nvSpPr>
        <p:spPr>
          <a:xfrm>
            <a:off x="1409550" y="2710725"/>
            <a:ext cx="6324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¿Te animás a demostrar el envío de </a:t>
            </a:r>
            <a:br>
              <a:rPr lang="es-419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-419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información a través de eventos?🤩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67"/>
          <p:cNvGrpSpPr/>
          <p:nvPr/>
        </p:nvGrpSpPr>
        <p:grpSpPr>
          <a:xfrm>
            <a:off x="501452" y="483061"/>
            <a:ext cx="401518" cy="401518"/>
            <a:chOff x="974706" y="2467173"/>
            <a:chExt cx="738900" cy="738900"/>
          </a:xfrm>
        </p:grpSpPr>
        <p:sp>
          <p:nvSpPr>
            <p:cNvPr id="545" name="Google Shape;545;p6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46" name="Google Shape;546;p67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7" name="Google Shape;547;p67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Hijos a Padres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8" name="Google Shape;54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7"/>
          <p:cNvSpPr txBox="1"/>
          <p:nvPr/>
        </p:nvSpPr>
        <p:spPr>
          <a:xfrm>
            <a:off x="549525" y="2253750"/>
            <a:ext cx="38340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Consigna: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Demostrar cómo es el envío de información del componente hijo hacia el padre a través de eventos.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Tiempo estimado: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0" name="Google Shape;550;p6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6" name="Google Shape;556;p68"/>
          <p:cNvSpPr txBox="1"/>
          <p:nvPr/>
        </p:nvSpPr>
        <p:spPr>
          <a:xfrm>
            <a:off x="473350" y="1626100"/>
            <a:ext cx="6134400" cy="18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¡Usamos FormBuilder en vivo!</a:t>
            </a:r>
            <a:endParaRPr b="1" sz="2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-419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En el siguiente ejemplo vamos a crear un formulario que contenga un nombre, email y mensaje.</a:t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57" name="Google Shape;557;p68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558" name="Google Shape;558;p6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9" name="Google Shape;559;p68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9"/>
          <p:cNvSpPr txBox="1"/>
          <p:nvPr/>
        </p:nvSpPr>
        <p:spPr>
          <a:xfrm>
            <a:off x="473350" y="1000800"/>
            <a:ext cx="59229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latin typeface="DM Sans"/>
                <a:ea typeface="DM Sans"/>
                <a:cs typeface="DM Sans"/>
                <a:sym typeface="DM Sans"/>
              </a:rPr>
              <a:t>FormBuilder</a:t>
            </a:r>
            <a:endParaRPr b="1" sz="35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65" name="Google Shape;565;p69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566" name="Google Shape;566;p6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67" name="Google Shape;567;p69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8" name="Google Shape;568;p69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9" name="Google Shape;569;p69"/>
          <p:cNvSpPr txBox="1"/>
          <p:nvPr/>
        </p:nvSpPr>
        <p:spPr>
          <a:xfrm>
            <a:off x="556975" y="1730850"/>
            <a:ext cx="7020000" cy="280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15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5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550">
                <a:solidFill>
                  <a:srgbClr val="4EC9B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AppComponent</a:t>
            </a: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5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15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5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5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fb</a:t>
            </a: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s-419" sz="1550">
                <a:solidFill>
                  <a:srgbClr val="4EC9B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FormBuilder</a:t>
            </a: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 { }</a:t>
            </a:r>
            <a:endParaRPr sz="15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5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15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formularioContacto</a:t>
            </a: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s-419" sz="15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15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fb</a:t>
            </a: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155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15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s-419" sz="15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nombre:</a:t>
            </a: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s-419" sz="15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'Mateo'</a:t>
            </a: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5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  e</a:t>
            </a:r>
            <a:r>
              <a:rPr lang="es-419" sz="15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mail:</a:t>
            </a: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s-419" sz="15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5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s-419" sz="15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mensaje:</a:t>
            </a: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s-419" sz="15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'Este es mi mensaje de prueba'</a:t>
            </a: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5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15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5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C586C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0"/>
          <p:cNvSpPr txBox="1"/>
          <p:nvPr/>
        </p:nvSpPr>
        <p:spPr>
          <a:xfrm>
            <a:off x="473350" y="1000800"/>
            <a:ext cx="59229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latin typeface="DM Sans"/>
                <a:ea typeface="DM Sans"/>
                <a:cs typeface="DM Sans"/>
                <a:sym typeface="DM Sans"/>
              </a:rPr>
              <a:t>FormBuilder</a:t>
            </a:r>
            <a:endParaRPr b="1" sz="35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75" name="Google Shape;575;p70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576" name="Google Shape;576;p7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7" name="Google Shape;577;p70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8" name="Google Shape;578;p70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9" name="Google Shape;579;p70"/>
          <p:cNvSpPr txBox="1"/>
          <p:nvPr/>
        </p:nvSpPr>
        <p:spPr>
          <a:xfrm>
            <a:off x="556975" y="2422800"/>
            <a:ext cx="6881100" cy="211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50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1250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50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[formGroup]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50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1250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formularioContacto</a:t>
            </a:r>
            <a:r>
              <a:rPr lang="es-419" sz="1250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50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(ngSubmit)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50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1250">
                <a:solidFill>
                  <a:srgbClr val="DCDCAA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submit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s-419" sz="1250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1250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50">
              <a:solidFill>
                <a:srgbClr val="80808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79999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Nombre: </a:t>
            </a:r>
            <a:r>
              <a:rPr lang="es-419" sz="1250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1250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50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50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50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formControlName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50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"nombre"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50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required</a:t>
            </a:r>
            <a:r>
              <a:rPr lang="es-419" sz="1250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50">
              <a:solidFill>
                <a:srgbClr val="80808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79999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Email: </a:t>
            </a:r>
            <a:r>
              <a:rPr lang="es-419" sz="1250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1250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50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50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50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formControlName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50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"email"</a:t>
            </a:r>
            <a:r>
              <a:rPr lang="es-419" sz="1250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50">
              <a:solidFill>
                <a:srgbClr val="80808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79999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  Mensaje: </a:t>
            </a:r>
            <a:r>
              <a:rPr lang="es-419" sz="1250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1250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textarea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50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50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"10"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50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cols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50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"70"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50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formControlName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50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"mensaje"</a:t>
            </a:r>
            <a:r>
              <a:rPr lang="es-419" sz="1250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s-419" sz="1250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s-419" sz="1250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419" sz="1250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textarea</a:t>
            </a:r>
            <a:r>
              <a:rPr lang="es-419" sz="1250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50">
              <a:solidFill>
                <a:srgbClr val="80808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79999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1250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1250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250">
                <a:solidFill>
                  <a:srgbClr val="9CDCFE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1250">
                <a:solidFill>
                  <a:srgbClr val="CE9178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s-419" sz="1250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419" sz="1250">
                <a:solidFill>
                  <a:srgbClr val="D4D4D4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Confirmar</a:t>
            </a:r>
            <a:r>
              <a:rPr lang="es-419" sz="1250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419" sz="1250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s-419" sz="1250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50">
              <a:solidFill>
                <a:srgbClr val="808080"/>
              </a:solidFill>
              <a:highlight>
                <a:schemeClr val="dk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179999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50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419" sz="1250">
                <a:solidFill>
                  <a:srgbClr val="569CD6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s-419" sz="1250">
                <a:solidFill>
                  <a:srgbClr val="808080"/>
                </a:solidFill>
                <a:highlight>
                  <a:schemeClr val="dk1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350">
              <a:solidFill>
                <a:srgbClr val="C586C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0" name="Google Shape;580;p70"/>
          <p:cNvSpPr txBox="1"/>
          <p:nvPr/>
        </p:nvSpPr>
        <p:spPr>
          <a:xfrm>
            <a:off x="556975" y="1730850"/>
            <a:ext cx="61536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Vemos que, para poder trabajar con el formulario en la vista, es necesario configurar la vista para que </a:t>
            </a:r>
            <a:r>
              <a:rPr b="1" lang="es-419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“comprenda”</a:t>
            </a:r>
            <a:r>
              <a:rPr lang="es-419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 nuestro formulario 🙌.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Captura de cambios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2"/>
          <p:cNvSpPr txBox="1"/>
          <p:nvPr/>
        </p:nvSpPr>
        <p:spPr>
          <a:xfrm>
            <a:off x="504000" y="1869075"/>
            <a:ext cx="61701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Si seguimos el ejemplo creado anteriormente podríamos añadir el siguiente código para ver los cambios 👇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1" name="Google Shape;591;p72"/>
          <p:cNvSpPr txBox="1"/>
          <p:nvPr/>
        </p:nvSpPr>
        <p:spPr>
          <a:xfrm>
            <a:off x="473350" y="1000800"/>
            <a:ext cx="59229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latin typeface="DM Sans"/>
                <a:ea typeface="DM Sans"/>
                <a:cs typeface="DM Sans"/>
                <a:sym typeface="DM Sans"/>
              </a:rPr>
              <a:t>Captura de cambios</a:t>
            </a:r>
            <a:endParaRPr b="1" sz="35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92" name="Google Shape;592;p72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593" name="Google Shape;593;p7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94" name="Google Shape;594;p72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5" name="Google Shape;595;p72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6" name="Google Shape;596;p72"/>
          <p:cNvSpPr txBox="1"/>
          <p:nvPr/>
        </p:nvSpPr>
        <p:spPr>
          <a:xfrm>
            <a:off x="504000" y="2699250"/>
            <a:ext cx="7839300" cy="1767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270000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//app.component.html</a:t>
            </a:r>
            <a:endParaRPr sz="16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Valores formulario</a:t>
            </a:r>
            <a:endParaRPr sz="16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{{ </a:t>
            </a:r>
            <a:r>
              <a:rPr lang="es-419" sz="16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formularioContacto</a:t>
            </a:r>
            <a:r>
              <a:rPr lang="es-419" sz="16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| </a:t>
            </a:r>
            <a:r>
              <a:rPr lang="es-419" sz="160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s-419" sz="16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}}</a:t>
            </a:r>
            <a:endParaRPr sz="16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//app.component.ts</a:t>
            </a:r>
            <a:endParaRPr sz="16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s-419" sz="16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160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s-419" sz="16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60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s-419" sz="16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16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formularioContacto</a:t>
            </a:r>
            <a:r>
              <a:rPr lang="es-419" sz="16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)</a:t>
            </a:r>
            <a:r>
              <a:rPr lang="es-419" sz="1600">
                <a:solidFill>
                  <a:srgbClr val="D4D4D4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6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3"/>
          <p:cNvSpPr txBox="1"/>
          <p:nvPr/>
        </p:nvSpPr>
        <p:spPr>
          <a:xfrm>
            <a:off x="540000" y="2520000"/>
            <a:ext cx="37800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las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validaciones a nivel de campo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lo más recomendable es hacerlo cuando se crea el formulario con FormBuilder.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ello hay que importar la clase Validators: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2" name="Google Shape;602;p73"/>
          <p:cNvSpPr txBox="1"/>
          <p:nvPr/>
        </p:nvSpPr>
        <p:spPr>
          <a:xfrm>
            <a:off x="473350" y="1080000"/>
            <a:ext cx="3900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latin typeface="DM Sans"/>
                <a:ea typeface="DM Sans"/>
                <a:cs typeface="DM Sans"/>
                <a:sym typeface="DM Sans"/>
              </a:rPr>
              <a:t>Validaciones a</a:t>
            </a:r>
            <a:br>
              <a:rPr b="1" lang="es-419" sz="3500">
                <a:latin typeface="DM Sans"/>
                <a:ea typeface="DM Sans"/>
                <a:cs typeface="DM Sans"/>
                <a:sym typeface="DM Sans"/>
              </a:rPr>
            </a:br>
            <a:r>
              <a:rPr b="1" lang="es-419" sz="3500">
                <a:latin typeface="DM Sans"/>
                <a:ea typeface="DM Sans"/>
                <a:cs typeface="DM Sans"/>
                <a:sym typeface="DM Sans"/>
              </a:rPr>
              <a:t>nivel de campo</a:t>
            </a:r>
            <a:endParaRPr b="1" sz="35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03" name="Google Shape;603;p73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604" name="Google Shape;604;p7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05" name="Google Shape;605;p73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6" name="Google Shape;606;p73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7" name="Google Shape;607;p73"/>
          <p:cNvSpPr txBox="1"/>
          <p:nvPr/>
        </p:nvSpPr>
        <p:spPr>
          <a:xfrm>
            <a:off x="4320000" y="467575"/>
            <a:ext cx="4294800" cy="41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9999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s-419" sz="11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FormGroup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419" sz="11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FormBuilder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419" sz="11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Validators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s-419" sz="11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10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'@angular/forms'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79999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1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79999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11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formularioContacto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s-419" sz="110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11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fb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110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11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79999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11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nombre: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s-419" sz="110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[</a:t>
            </a:r>
            <a:r>
              <a:rPr lang="es-419" sz="1100">
                <a:solidFill>
                  <a:srgbClr val="4EC9B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Validators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110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required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419" sz="1100">
                <a:solidFill>
                  <a:srgbClr val="4EC9B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Validators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110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minLength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100">
                <a:solidFill>
                  <a:srgbClr val="B5CEA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)]],</a:t>
            </a:r>
            <a:endParaRPr sz="11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79999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11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email: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s-419" sz="110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[</a:t>
            </a:r>
            <a:r>
              <a:rPr lang="es-419" sz="1100">
                <a:solidFill>
                  <a:srgbClr val="4EC9B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Validators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110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required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419" sz="1100">
                <a:solidFill>
                  <a:srgbClr val="4EC9B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Validators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110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email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]],</a:t>
            </a:r>
            <a:endParaRPr sz="11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79999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11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mensaje: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s-419" sz="110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[</a:t>
            </a:r>
            <a:r>
              <a:rPr lang="es-419" sz="1100">
                <a:solidFill>
                  <a:srgbClr val="4EC9B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Validators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110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required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419" sz="1100">
                <a:solidFill>
                  <a:srgbClr val="4EC9B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Validators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110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maxLength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100">
                <a:solidFill>
                  <a:srgbClr val="B5CEA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)]]</a:t>
            </a:r>
            <a:endParaRPr sz="11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79999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});</a:t>
            </a:r>
            <a:endParaRPr sz="110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4"/>
          <p:cNvSpPr txBox="1"/>
          <p:nvPr/>
        </p:nvSpPr>
        <p:spPr>
          <a:xfrm>
            <a:off x="540000" y="2520000"/>
            <a:ext cx="34200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vez creadas las validaciones podemos trabajar con ellas en nuestra vista para poder mostrar mensajes de error 💬: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3" name="Google Shape;613;p74"/>
          <p:cNvSpPr txBox="1"/>
          <p:nvPr/>
        </p:nvSpPr>
        <p:spPr>
          <a:xfrm>
            <a:off x="473350" y="1080000"/>
            <a:ext cx="3599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latin typeface="DM Sans"/>
                <a:ea typeface="DM Sans"/>
                <a:cs typeface="DM Sans"/>
                <a:sym typeface="DM Sans"/>
              </a:rPr>
              <a:t>Validaciones a </a:t>
            </a:r>
            <a:br>
              <a:rPr b="1" lang="es-419" sz="3500">
                <a:latin typeface="DM Sans"/>
                <a:ea typeface="DM Sans"/>
                <a:cs typeface="DM Sans"/>
                <a:sym typeface="DM Sans"/>
              </a:rPr>
            </a:br>
            <a:r>
              <a:rPr b="1" lang="es-419" sz="3500">
                <a:latin typeface="DM Sans"/>
                <a:ea typeface="DM Sans"/>
                <a:cs typeface="DM Sans"/>
                <a:sym typeface="DM Sans"/>
              </a:rPr>
              <a:t>nivel de campo</a:t>
            </a:r>
            <a:endParaRPr b="1" sz="35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14" name="Google Shape;614;p74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615" name="Google Shape;615;p7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16" name="Google Shape;616;p74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7" name="Google Shape;617;p74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8" name="Google Shape;618;p74"/>
          <p:cNvSpPr txBox="1"/>
          <p:nvPr/>
        </p:nvSpPr>
        <p:spPr>
          <a:xfrm>
            <a:off x="3978000" y="468000"/>
            <a:ext cx="4860000" cy="41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&lt;form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[formGroup]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formularioContacto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(ngSubmit)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85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submit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formControlName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"nombre"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required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*ngIf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formularioContacto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85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'nombre'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)?.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errors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?.[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'required'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(El nombre no puede quedar vacío)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*ngIf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formularioContacto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85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'nombre'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)?.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errors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?.[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'minlength'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(Como mínimo 10 caracteres)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formControlName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"mail"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*ngIf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formularioContacto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85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'mail'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)?.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errors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?.[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'required'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(El mail no puede quedar vacío)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*ngIf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formularioContacto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85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'mail'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)?.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errors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?.[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'email'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(El mail no es válido)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span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textarea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rows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"10"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cols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"70"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formControlName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"mensaje"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textarea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*ngIf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formularioContacto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85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'mensaje'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)?.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errors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?.[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'required'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(El mensaje no puede quedar vacío)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*ngIf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formularioContacto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85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'mensaje'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)?.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errors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?.[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'maxlength'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(Como máximo 500 caracteres)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8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419" sz="8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Confirmar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419" sz="8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s-419" sz="8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8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5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4" name="Google Shape;624;p75"/>
          <p:cNvSpPr txBox="1"/>
          <p:nvPr/>
        </p:nvSpPr>
        <p:spPr>
          <a:xfrm>
            <a:off x="473350" y="1626100"/>
            <a:ext cx="6294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¡Sigamos incorporando conocimientos con un ejemplo!</a:t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25" name="Google Shape;625;p75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626" name="Google Shape;626;p7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27" name="Google Shape;627;p75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/>
          <p:nvPr/>
        </p:nvSpPr>
        <p:spPr>
          <a:xfrm>
            <a:off x="401000" y="353575"/>
            <a:ext cx="83439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s-419" sz="2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3. Demostraciones Prácticas </a:t>
            </a: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(opcional, dependiendo de las preguntas)</a:t>
            </a:r>
            <a:r>
              <a:rPr b="1" lang="es-419" sz="2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-41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(15 minutos)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" name="Google Shape;123;p31"/>
          <p:cNvSpPr txBox="1"/>
          <p:nvPr/>
        </p:nvSpPr>
        <p:spPr>
          <a:xfrm>
            <a:off x="477275" y="1391625"/>
            <a:ext cx="82677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100">
                <a:solidFill>
                  <a:schemeClr val="dk1"/>
                </a:solidFill>
              </a:rPr>
              <a:t>Objetivo:</a:t>
            </a:r>
            <a:r>
              <a:rPr lang="es-419" sz="1100">
                <a:solidFill>
                  <a:schemeClr val="dk1"/>
                </a:solidFill>
              </a:rPr>
              <a:t> Resolver dudas prácticas mediante ejemplos en vivo, reforzando los conceptos clave.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100">
                <a:solidFill>
                  <a:schemeClr val="dk1"/>
                </a:solidFill>
              </a:rPr>
              <a:t>Acciones: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Si las preguntas de los estudiantes requieren una demostración práctica, se puede realizar una breve demostración en vivo.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419" sz="1100">
                <a:solidFill>
                  <a:schemeClr val="dk1"/>
                </a:solidFill>
              </a:rPr>
              <a:t>Ejemplos posibles: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b="1" lang="es-419" sz="1100">
                <a:solidFill>
                  <a:schemeClr val="dk1"/>
                </a:solidFill>
              </a:rPr>
              <a:t>Comunicación entre componentes</a:t>
            </a:r>
            <a:r>
              <a:rPr lang="es-419" sz="1100">
                <a:solidFill>
                  <a:schemeClr val="dk1"/>
                </a:solidFill>
              </a:rPr>
              <a:t>: Crear un componente padre e hijo e implementar la comunicación con @Input y @Output.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b="1" lang="es-419" sz="1100">
                <a:solidFill>
                  <a:schemeClr val="dk1"/>
                </a:solidFill>
              </a:rPr>
              <a:t>Acceso con @ViewChild</a:t>
            </a:r>
            <a:r>
              <a:rPr lang="es-419" sz="1100">
                <a:solidFill>
                  <a:schemeClr val="dk1"/>
                </a:solidFill>
              </a:rPr>
              <a:t>: Mostrar cómo acceder a un elemento de la plantilla y modificar su estilo o valor.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b="1" lang="es-419" sz="1100">
                <a:solidFill>
                  <a:schemeClr val="dk1"/>
                </a:solidFill>
              </a:rPr>
              <a:t>Validaciones de formularios</a:t>
            </a:r>
            <a:r>
              <a:rPr lang="es-419" sz="1100">
                <a:solidFill>
                  <a:schemeClr val="dk1"/>
                </a:solidFill>
              </a:rPr>
              <a:t>: Implementar un formulario reactivo con los validadores required y email, y mostrar los mensajes de error.</a:t>
            </a:r>
            <a:endParaRPr b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6"/>
          <p:cNvSpPr/>
          <p:nvPr/>
        </p:nvSpPr>
        <p:spPr>
          <a:xfrm>
            <a:off x="540000" y="1908000"/>
            <a:ext cx="3060000" cy="17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76"/>
          <p:cNvSpPr txBox="1"/>
          <p:nvPr/>
        </p:nvSpPr>
        <p:spPr>
          <a:xfrm>
            <a:off x="475200" y="900000"/>
            <a:ext cx="8193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Template Reference Variables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Declaración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4" name="Google Shape;634;p76"/>
          <p:cNvSpPr txBox="1"/>
          <p:nvPr/>
        </p:nvSpPr>
        <p:spPr>
          <a:xfrm>
            <a:off x="540000" y="2587650"/>
            <a:ext cx="3906000" cy="14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Podemos empezar usando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template reference variables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dentro de la vista del componente en el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archivo HTML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agregando una referencia de este estilo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#myTestDiv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Esta va a establecer una referencia a la etiqueta div: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5" name="Google Shape;635;p76"/>
          <p:cNvSpPr txBox="1"/>
          <p:nvPr/>
        </p:nvSpPr>
        <p:spPr>
          <a:xfrm>
            <a:off x="4572000" y="2880000"/>
            <a:ext cx="4105800" cy="864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600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div </a:t>
            </a:r>
            <a:r>
              <a:rPr lang="es-419" sz="1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id="</a:t>
            </a:r>
            <a:r>
              <a:rPr lang="es-419" sz="1600">
                <a:solidFill>
                  <a:srgbClr val="A5C261"/>
                </a:solidFill>
                <a:latin typeface="Courier New"/>
                <a:ea typeface="Courier New"/>
                <a:cs typeface="Courier New"/>
                <a:sym typeface="Courier New"/>
              </a:rPr>
              <a:t>test-div</a:t>
            </a:r>
            <a:r>
              <a:rPr lang="es-419" sz="1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600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#myTestDiv&gt;</a:t>
            </a:r>
            <a:endParaRPr sz="16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s-419" sz="1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600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6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636" name="Google Shape;636;p76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637" name="Google Shape;637;p7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38" name="Google Shape;638;p76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9" name="Google Shape;639;p76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7"/>
          <p:cNvSpPr/>
          <p:nvPr/>
        </p:nvSpPr>
        <p:spPr>
          <a:xfrm>
            <a:off x="503225" y="1908000"/>
            <a:ext cx="6732000" cy="17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77"/>
          <p:cNvSpPr txBox="1"/>
          <p:nvPr/>
        </p:nvSpPr>
        <p:spPr>
          <a:xfrm>
            <a:off x="475200" y="943275"/>
            <a:ext cx="8193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Template Reference Variables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Accediendo con ViewChild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6" name="Google Shape;646;p77"/>
          <p:cNvSpPr txBox="1"/>
          <p:nvPr/>
        </p:nvSpPr>
        <p:spPr>
          <a:xfrm>
            <a:off x="540000" y="2340000"/>
            <a:ext cx="47619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Dentro del componente angular usamos el decorador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@ViewChild 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enlazar la plantilla creada en la vista: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7" name="Google Shape;647;p77"/>
          <p:cNvSpPr txBox="1"/>
          <p:nvPr/>
        </p:nvSpPr>
        <p:spPr>
          <a:xfrm>
            <a:off x="540000" y="3600000"/>
            <a:ext cx="612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Este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elementRef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le da a su componente acceso directo al elemento HTML: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8" name="Google Shape;648;p77"/>
          <p:cNvSpPr txBox="1"/>
          <p:nvPr/>
        </p:nvSpPr>
        <p:spPr>
          <a:xfrm>
            <a:off x="615600" y="2912450"/>
            <a:ext cx="6125100" cy="38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s-419" sz="1300">
                <a:solidFill>
                  <a:srgbClr val="F2F2F2"/>
                </a:solidFill>
                <a:highlight>
                  <a:srgbClr val="1E2429"/>
                </a:highlight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s-419" sz="1300">
                <a:solidFill>
                  <a:srgbClr val="8AC7E6"/>
                </a:solidFill>
                <a:highlight>
                  <a:srgbClr val="1E2429"/>
                </a:highlight>
                <a:latin typeface="Courier New"/>
                <a:ea typeface="Courier New"/>
                <a:cs typeface="Courier New"/>
                <a:sym typeface="Courier New"/>
              </a:rPr>
              <a:t>ViewChild</a:t>
            </a:r>
            <a:r>
              <a:rPr lang="es-419" sz="1300">
                <a:solidFill>
                  <a:srgbClr val="F2F2F2"/>
                </a:solidFill>
                <a:highlight>
                  <a:srgbClr val="1E2429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300">
                <a:solidFill>
                  <a:srgbClr val="B8CC7A"/>
                </a:solidFill>
                <a:highlight>
                  <a:srgbClr val="1E2429"/>
                </a:highlight>
                <a:latin typeface="Courier New"/>
                <a:ea typeface="Courier New"/>
                <a:cs typeface="Courier New"/>
                <a:sym typeface="Courier New"/>
              </a:rPr>
              <a:t>'myTestDiv'</a:t>
            </a:r>
            <a:r>
              <a:rPr lang="es-419" sz="1300">
                <a:solidFill>
                  <a:srgbClr val="F2F2F2"/>
                </a:solidFill>
                <a:highlight>
                  <a:srgbClr val="1E2429"/>
                </a:highlight>
                <a:latin typeface="Courier New"/>
                <a:ea typeface="Courier New"/>
                <a:cs typeface="Courier New"/>
                <a:sym typeface="Courier New"/>
              </a:rPr>
              <a:t>) myTestDiv: ElementRef;</a:t>
            </a:r>
            <a:endParaRPr sz="13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9" name="Google Shape;649;p77"/>
          <p:cNvSpPr txBox="1"/>
          <p:nvPr/>
        </p:nvSpPr>
        <p:spPr>
          <a:xfrm>
            <a:off x="615600" y="4032000"/>
            <a:ext cx="6125100" cy="38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s-419" sz="1300">
                <a:solidFill>
                  <a:srgbClr val="F26D6D"/>
                </a:solidFill>
                <a:highlight>
                  <a:srgbClr val="1E2429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s-419" sz="1300">
                <a:solidFill>
                  <a:srgbClr val="F2F2F2"/>
                </a:solidFill>
                <a:highlight>
                  <a:srgbClr val="1E2429"/>
                </a:highlight>
                <a:latin typeface="Courier New"/>
                <a:ea typeface="Courier New"/>
                <a:cs typeface="Courier New"/>
                <a:sym typeface="Courier New"/>
              </a:rPr>
              <a:t> divEl: HTMLDivElement = </a:t>
            </a:r>
            <a:r>
              <a:rPr lang="es-419" sz="1300">
                <a:solidFill>
                  <a:srgbClr val="F26D6D"/>
                </a:solidFill>
                <a:highlight>
                  <a:srgbClr val="1E2429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1300">
                <a:solidFill>
                  <a:srgbClr val="F2F2F2"/>
                </a:solidFill>
                <a:highlight>
                  <a:srgbClr val="1E2429"/>
                </a:highlight>
                <a:latin typeface="Courier New"/>
                <a:ea typeface="Courier New"/>
                <a:cs typeface="Courier New"/>
                <a:sym typeface="Courier New"/>
              </a:rPr>
              <a:t>.myTestDiv.nativeElement;</a:t>
            </a:r>
            <a:endParaRPr sz="1300">
              <a:solidFill>
                <a:srgbClr val="F2F2F2"/>
              </a:solidFill>
              <a:highlight>
                <a:srgbClr val="1E2429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650" name="Google Shape;650;p77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651" name="Google Shape;651;p7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52" name="Google Shape;652;p77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3" name="Google Shape;653;p77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8"/>
          <p:cNvSpPr/>
          <p:nvPr/>
        </p:nvSpPr>
        <p:spPr>
          <a:xfrm>
            <a:off x="503225" y="1908000"/>
            <a:ext cx="7020000" cy="17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78"/>
          <p:cNvSpPr txBox="1"/>
          <p:nvPr/>
        </p:nvSpPr>
        <p:spPr>
          <a:xfrm>
            <a:off x="475200" y="943275"/>
            <a:ext cx="8193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Template Reference Variables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Utilizando Child Component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0" name="Google Shape;660;p78"/>
          <p:cNvSpPr txBox="1"/>
          <p:nvPr/>
        </p:nvSpPr>
        <p:spPr>
          <a:xfrm>
            <a:off x="540000" y="2365200"/>
            <a:ext cx="55056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la misma sintaxis anterior, puede crear una variable de referencia de plantilla en un componente secundario como este: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1" name="Google Shape;661;p78"/>
          <p:cNvSpPr txBox="1"/>
          <p:nvPr/>
        </p:nvSpPr>
        <p:spPr>
          <a:xfrm>
            <a:off x="540000" y="3585600"/>
            <a:ext cx="61251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su componente hijo referenciado, puede obtener acceso a él en su clase de componente Angular de esta manera: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2" name="Google Shape;662;p78"/>
          <p:cNvSpPr txBox="1"/>
          <p:nvPr/>
        </p:nvSpPr>
        <p:spPr>
          <a:xfrm>
            <a:off x="648000" y="2918025"/>
            <a:ext cx="7319400" cy="40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s-419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app-test-component </a:t>
            </a:r>
            <a:r>
              <a:rPr lang="es-419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#myTestComp&gt;&lt;/</a:t>
            </a:r>
            <a:r>
              <a:rPr lang="es-419">
                <a:solidFill>
                  <a:srgbClr val="D99077"/>
                </a:solidFill>
                <a:latin typeface="Courier New"/>
                <a:ea typeface="Courier New"/>
                <a:cs typeface="Courier New"/>
                <a:sym typeface="Courier New"/>
              </a:rPr>
              <a:t>app-test-component</a:t>
            </a:r>
            <a:r>
              <a:rPr lang="es-419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3" name="Google Shape;663;p78"/>
          <p:cNvSpPr txBox="1"/>
          <p:nvPr/>
        </p:nvSpPr>
        <p:spPr>
          <a:xfrm>
            <a:off x="648000" y="4140000"/>
            <a:ext cx="7319400" cy="384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s-419" sz="13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s-419" sz="13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ViewChild</a:t>
            </a:r>
            <a:r>
              <a:rPr lang="es-419" sz="13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300">
                <a:solidFill>
                  <a:srgbClr val="B8CC7A"/>
                </a:solidFill>
                <a:latin typeface="Courier New"/>
                <a:ea typeface="Courier New"/>
                <a:cs typeface="Courier New"/>
                <a:sym typeface="Courier New"/>
              </a:rPr>
              <a:t>'myTestComp'</a:t>
            </a:r>
            <a:r>
              <a:rPr lang="es-419" sz="13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) myTestComp: TestComponent;</a:t>
            </a:r>
            <a:endParaRPr sz="13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664" name="Google Shape;664;p78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665" name="Google Shape;665;p7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66" name="Google Shape;666;p78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7" name="Google Shape;667;p78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9"/>
          <p:cNvSpPr/>
          <p:nvPr/>
        </p:nvSpPr>
        <p:spPr>
          <a:xfrm>
            <a:off x="503225" y="1908000"/>
            <a:ext cx="7020000" cy="17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79"/>
          <p:cNvSpPr txBox="1"/>
          <p:nvPr/>
        </p:nvSpPr>
        <p:spPr>
          <a:xfrm>
            <a:off x="475200" y="943275"/>
            <a:ext cx="8193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Template Reference Variables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Utilizando Child Component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4" name="Google Shape;674;p79"/>
          <p:cNvSpPr txBox="1"/>
          <p:nvPr/>
        </p:nvSpPr>
        <p:spPr>
          <a:xfrm>
            <a:off x="540000" y="2304000"/>
            <a:ext cx="42795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 su componente hijo capturado con éxito, puede acceder a él de esta manera: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5" name="Google Shape;675;p79"/>
          <p:cNvSpPr txBox="1"/>
          <p:nvPr/>
        </p:nvSpPr>
        <p:spPr>
          <a:xfrm>
            <a:off x="648000" y="2880000"/>
            <a:ext cx="6875100" cy="1396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ngAfterViewInit</a:t>
            </a:r>
            <a:r>
              <a:rPr lang="es-419" sz="17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(): </a:t>
            </a:r>
            <a:r>
              <a:rPr lang="es-419" sz="17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s-419" sz="17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7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rgbClr val="F26D6D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s-419" sz="17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.myTestComp.</a:t>
            </a:r>
            <a:r>
              <a:rPr lang="es-419" sz="1700">
                <a:solidFill>
                  <a:srgbClr val="8AC7E6"/>
                </a:solidFill>
                <a:latin typeface="Courier New"/>
                <a:ea typeface="Courier New"/>
                <a:cs typeface="Courier New"/>
                <a:sym typeface="Courier New"/>
              </a:rPr>
              <a:t>saveTheWorld</a:t>
            </a:r>
            <a:r>
              <a:rPr lang="es-419" sz="17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7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s-419" sz="1700">
                <a:solidFill>
                  <a:srgbClr val="F2F2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solidFill>
                <a:srgbClr val="F2F2F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676" name="Google Shape;676;p79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677" name="Google Shape;677;p7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78" name="Google Shape;678;p79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9" name="Google Shape;679;p79"/>
          <p:cNvSpPr txBox="1"/>
          <p:nvPr/>
        </p:nvSpPr>
        <p:spPr>
          <a:xfrm>
            <a:off x="989625" y="509238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0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5" name="Google Shape;685;p80"/>
          <p:cNvSpPr txBox="1"/>
          <p:nvPr/>
        </p:nvSpPr>
        <p:spPr>
          <a:xfrm>
            <a:off x="468000" y="2382600"/>
            <a:ext cx="736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¿Cómo creamos un formulario </a:t>
            </a:r>
            <a:r>
              <a:rPr b="1" lang="es-419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template driven</a:t>
            </a:r>
            <a:r>
              <a:rPr lang="es-419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86" name="Google Shape;686;p80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687" name="Google Shape;687;p8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88" name="Google Shape;688;p80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1"/>
          <p:cNvSpPr txBox="1"/>
          <p:nvPr/>
        </p:nvSpPr>
        <p:spPr>
          <a:xfrm>
            <a:off x="475200" y="972000"/>
            <a:ext cx="8193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formulario Template Driven</a:t>
            </a:r>
            <a:endParaRPr b="1" sz="36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4" name="Google Shape;694;p81"/>
          <p:cNvSpPr txBox="1"/>
          <p:nvPr/>
        </p:nvSpPr>
        <p:spPr>
          <a:xfrm>
            <a:off x="504000" y="1944000"/>
            <a:ext cx="55716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primer lugar, referenciamos dentro de nuestro proyecto el módulo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FormsModule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lo hacemos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? 🤔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5" name="Google Shape;695;p81"/>
          <p:cNvSpPr txBox="1"/>
          <p:nvPr/>
        </p:nvSpPr>
        <p:spPr>
          <a:xfrm>
            <a:off x="532800" y="2664000"/>
            <a:ext cx="5004000" cy="16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Abrimos el archivo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app.module.ts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se encuentra en el directorio src/app.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la propiedad del decorador @NgModule llamada imports, agregamos la referencia.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su vez, debemos añadir el import correspondiente incluido en el espacio de nombres @angular/forms.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6" name="Google Shape;696;p81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97" name="Google Shape;697;p81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698" name="Google Shape;698;p8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9" name="Google Shape;699;p81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2"/>
          <p:cNvSpPr txBox="1"/>
          <p:nvPr/>
        </p:nvSpPr>
        <p:spPr>
          <a:xfrm>
            <a:off x="475200" y="972000"/>
            <a:ext cx="8193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formulario Template Driven</a:t>
            </a:r>
            <a:endParaRPr b="1" sz="36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5" name="Google Shape;705;p82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06" name="Google Shape;706;p82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707" name="Google Shape;707;p8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08" name="Google Shape;708;p82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9" name="Google Shape;709;p82"/>
          <p:cNvSpPr/>
          <p:nvPr/>
        </p:nvSpPr>
        <p:spPr>
          <a:xfrm>
            <a:off x="540000" y="1819238"/>
            <a:ext cx="1584000" cy="786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📄 </a:t>
            </a: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app.module.ts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0" name="Google Shape;710;p82"/>
          <p:cNvSpPr txBox="1"/>
          <p:nvPr/>
        </p:nvSpPr>
        <p:spPr>
          <a:xfrm>
            <a:off x="540000" y="2271600"/>
            <a:ext cx="7319400" cy="231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89999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 FormsModule } </a:t>
            </a:r>
            <a:r>
              <a:rPr i="1" lang="es-419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@angular/forms</a:t>
            </a:r>
            <a:r>
              <a:rPr lang="es-419" sz="13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9999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i="1" lang="es-419" sz="13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NgModule</a:t>
            </a:r>
            <a:r>
              <a:rPr lang="es-419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9999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declarations: [ AppComponent ],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9999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imports: [BrowserModule, FormsModule],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9999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providers: [], bootstrap: [AppComponent]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9999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3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89999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-419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3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AppModule</a:t>
            </a:r>
            <a:r>
              <a:rPr lang="es-419" sz="13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{}</a:t>
            </a:r>
            <a:endParaRPr sz="1300">
              <a:solidFill>
                <a:srgbClr val="8AC7E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3"/>
          <p:cNvSpPr/>
          <p:nvPr/>
        </p:nvSpPr>
        <p:spPr>
          <a:xfrm>
            <a:off x="556025" y="3240000"/>
            <a:ext cx="2009100" cy="786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📄 </a:t>
            </a: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app.component.html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6" name="Google Shape;716;p83"/>
          <p:cNvSpPr txBox="1"/>
          <p:nvPr/>
        </p:nvSpPr>
        <p:spPr>
          <a:xfrm>
            <a:off x="887275" y="2474138"/>
            <a:ext cx="40458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ng g c components/formulario --skip-tests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7" name="Google Shape;717;p83"/>
          <p:cNvSpPr txBox="1"/>
          <p:nvPr/>
        </p:nvSpPr>
        <p:spPr>
          <a:xfrm>
            <a:off x="540000" y="1800000"/>
            <a:ext cx="475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 startAt="4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Abrimos el archivo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app.module.ts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se encuentra en el directorio src/app.</a:t>
            </a:r>
            <a:endParaRPr/>
          </a:p>
        </p:txBody>
      </p:sp>
      <p:sp>
        <p:nvSpPr>
          <p:cNvPr id="718" name="Google Shape;718;p83"/>
          <p:cNvSpPr txBox="1"/>
          <p:nvPr/>
        </p:nvSpPr>
        <p:spPr>
          <a:xfrm>
            <a:off x="475200" y="972000"/>
            <a:ext cx="8193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formulario Template Driven</a:t>
            </a:r>
            <a:endParaRPr b="1" sz="36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9" name="Google Shape;719;p83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20" name="Google Shape;720;p83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721" name="Google Shape;721;p8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22" name="Google Shape;722;p83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3" name="Google Shape;72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2449239"/>
            <a:ext cx="347276" cy="3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3"/>
          <p:cNvSpPr txBox="1"/>
          <p:nvPr/>
        </p:nvSpPr>
        <p:spPr>
          <a:xfrm>
            <a:off x="540000" y="3651488"/>
            <a:ext cx="6899400" cy="50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>
                <a:solidFill>
                  <a:srgbClr val="CAECE6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app-formulario1</a:t>
            </a:r>
            <a:r>
              <a:rPr lang="es-419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>
                <a:solidFill>
                  <a:srgbClr val="CAECE6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app-formulario1</a:t>
            </a:r>
            <a:r>
              <a:rPr lang="es-419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i="1">
              <a:solidFill>
                <a:srgbClr val="C792EA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4"/>
          <p:cNvSpPr txBox="1"/>
          <p:nvPr/>
        </p:nvSpPr>
        <p:spPr>
          <a:xfrm>
            <a:off x="1052150" y="2406611"/>
            <a:ext cx="3366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ng g class models/persona --skip-tests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0" name="Google Shape;730;p84"/>
          <p:cNvSpPr txBox="1"/>
          <p:nvPr/>
        </p:nvSpPr>
        <p:spPr>
          <a:xfrm>
            <a:off x="475200" y="972000"/>
            <a:ext cx="8193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formulario Template Driven</a:t>
            </a:r>
            <a:endParaRPr b="1" sz="36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1" name="Google Shape;731;p84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32" name="Google Shape;732;p84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733" name="Google Shape;733;p8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34" name="Google Shape;734;p84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5" name="Google Shape;735;p84"/>
          <p:cNvSpPr txBox="1"/>
          <p:nvPr/>
        </p:nvSpPr>
        <p:spPr>
          <a:xfrm>
            <a:off x="542775" y="1800000"/>
            <a:ext cx="475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 startAt="5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Desde la misma ventana de línea de comandos, ejecutamos: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36" name="Google Shape;73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2376000"/>
            <a:ext cx="347276" cy="3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4"/>
          <p:cNvSpPr txBox="1"/>
          <p:nvPr/>
        </p:nvSpPr>
        <p:spPr>
          <a:xfrm>
            <a:off x="540000" y="2880000"/>
            <a:ext cx="5004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 startAt="6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Luego, agregamos las propiedades de tipo opcional (?)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8" name="Google Shape;738;p84"/>
          <p:cNvSpPr txBox="1"/>
          <p:nvPr/>
        </p:nvSpPr>
        <p:spPr>
          <a:xfrm>
            <a:off x="1006750" y="3288600"/>
            <a:ext cx="4537200" cy="129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0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05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s-419" sz="10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>
                <a:solidFill>
                  <a:srgbClr val="D7DBE0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?:</a:t>
            </a: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s-419" sz="10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>
                <a:solidFill>
                  <a:srgbClr val="D7DBE0"/>
                </a:solidFill>
                <a:latin typeface="Courier New"/>
                <a:ea typeface="Courier New"/>
                <a:cs typeface="Courier New"/>
                <a:sym typeface="Courier New"/>
              </a:rPr>
              <a:t>apellido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?:</a:t>
            </a: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s-419" sz="10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>
                <a:solidFill>
                  <a:srgbClr val="D7DBE0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?:</a:t>
            </a: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{}</a:t>
            </a:r>
            <a:endParaRPr sz="10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105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5"/>
          <p:cNvSpPr txBox="1"/>
          <p:nvPr/>
        </p:nvSpPr>
        <p:spPr>
          <a:xfrm>
            <a:off x="475200" y="972000"/>
            <a:ext cx="8193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formulario Template Driven</a:t>
            </a:r>
            <a:endParaRPr b="1" sz="36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4" name="Google Shape;744;p85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45" name="Google Shape;745;p85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746" name="Google Shape;746;p8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47" name="Google Shape;747;p85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8" name="Google Shape;748;p85"/>
          <p:cNvSpPr txBox="1"/>
          <p:nvPr/>
        </p:nvSpPr>
        <p:spPr>
          <a:xfrm>
            <a:off x="540000" y="2160000"/>
            <a:ext cx="3834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 startAt="7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Ahora, lo referenciamos dentro de nuestro componente. Para ello, creamos una propiedad llamada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personaModel 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tipo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 No olvides que vamos a instanciar la propiedad en el constructor del componente.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49" name="Google Shape;749;p85"/>
          <p:cNvGrpSpPr/>
          <p:nvPr/>
        </p:nvGrpSpPr>
        <p:grpSpPr>
          <a:xfrm>
            <a:off x="4634700" y="1800000"/>
            <a:ext cx="4034100" cy="2772000"/>
            <a:chOff x="4634700" y="1800000"/>
            <a:chExt cx="4034100" cy="2772000"/>
          </a:xfrm>
        </p:grpSpPr>
        <p:sp>
          <p:nvSpPr>
            <p:cNvPr id="750" name="Google Shape;750;p85"/>
            <p:cNvSpPr/>
            <p:nvPr/>
          </p:nvSpPr>
          <p:spPr>
            <a:xfrm>
              <a:off x="4634700" y="1800000"/>
              <a:ext cx="2295300" cy="786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latin typeface="DM Sans"/>
                  <a:ea typeface="DM Sans"/>
                  <a:cs typeface="DM Sans"/>
                  <a:sym typeface="DM Sans"/>
                </a:rPr>
                <a:t>📄 </a:t>
              </a:r>
              <a:r>
                <a:rPr lang="es-419" sz="1200">
                  <a:latin typeface="DM Sans"/>
                  <a:ea typeface="DM Sans"/>
                  <a:cs typeface="DM Sans"/>
                  <a:sym typeface="DM Sans"/>
                </a:rPr>
                <a:t>formulario.component.ts</a:t>
              </a:r>
              <a:endParaRPr sz="1200"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51" name="Google Shape;751;p85"/>
            <p:cNvSpPr txBox="1"/>
            <p:nvPr/>
          </p:nvSpPr>
          <p:spPr>
            <a:xfrm>
              <a:off x="4634700" y="2196000"/>
              <a:ext cx="4034100" cy="2376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-419" sz="1200">
                  <a:solidFill>
                    <a:srgbClr val="C792EA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export</a:t>
              </a:r>
              <a:r>
                <a:rPr lang="es-419" sz="1200">
                  <a:solidFill>
                    <a:srgbClr val="D6DEEB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s-419" sz="1200">
                  <a:solidFill>
                    <a:srgbClr val="C792EA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lang="es-419" sz="1200">
                  <a:solidFill>
                    <a:srgbClr val="D6DEEB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s-419" sz="1200">
                  <a:solidFill>
                    <a:srgbClr val="FFCB8B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FormularioComponent</a:t>
              </a:r>
              <a:r>
                <a:rPr lang="es-419" sz="1200">
                  <a:solidFill>
                    <a:srgbClr val="D6DEEB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i="1" lang="es-419" sz="1200">
                  <a:solidFill>
                    <a:srgbClr val="C792EA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implements</a:t>
              </a:r>
              <a:r>
                <a:rPr lang="es-419" sz="1200">
                  <a:solidFill>
                    <a:srgbClr val="D6DEEB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s-419" sz="1200">
                  <a:solidFill>
                    <a:srgbClr val="C5E478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OnInit</a:t>
              </a:r>
              <a:r>
                <a:rPr lang="es-419" sz="1200">
                  <a:solidFill>
                    <a:srgbClr val="D6DEEB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{</a:t>
              </a:r>
              <a:endParaRPr sz="12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D6DEEB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personaModel</a:t>
              </a:r>
              <a:r>
                <a:rPr lang="es-419" sz="1200">
                  <a:solidFill>
                    <a:srgbClr val="7FDBCA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:</a:t>
              </a:r>
              <a:r>
                <a:rPr lang="es-419" sz="1200">
                  <a:solidFill>
                    <a:srgbClr val="D6DEEB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s-419" sz="1200">
                  <a:solidFill>
                    <a:srgbClr val="FFCB8B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Persona</a:t>
              </a:r>
              <a:r>
                <a:rPr lang="es-419" sz="1200">
                  <a:solidFill>
                    <a:srgbClr val="D6DEEB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;</a:t>
              </a:r>
              <a:endParaRPr sz="12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D6DEEB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s-419" sz="1200">
                  <a:solidFill>
                    <a:srgbClr val="82AAFF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constructor</a:t>
              </a:r>
              <a:r>
                <a:rPr lang="es-419" sz="1200">
                  <a:solidFill>
                    <a:srgbClr val="D9F5DD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</a:t>
              </a:r>
              <a:r>
                <a:rPr lang="es-419" sz="1200">
                  <a:solidFill>
                    <a:srgbClr val="D6DEEB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{</a:t>
              </a:r>
              <a:endParaRPr sz="12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D6DEEB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  </a:t>
              </a:r>
              <a:r>
                <a:rPr lang="es-419" sz="1200">
                  <a:solidFill>
                    <a:srgbClr val="7FDBCA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this</a:t>
              </a:r>
              <a:r>
                <a:rPr i="1" lang="es-419" sz="1200">
                  <a:solidFill>
                    <a:srgbClr val="C792EA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.</a:t>
              </a:r>
              <a:r>
                <a:rPr lang="es-419" sz="1200">
                  <a:solidFill>
                    <a:srgbClr val="BAEBE2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personaModel</a:t>
              </a:r>
              <a:r>
                <a:rPr lang="es-419" sz="1200">
                  <a:solidFill>
                    <a:srgbClr val="D6DEEB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s-419" sz="1200">
                  <a:solidFill>
                    <a:srgbClr val="C792EA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=</a:t>
              </a:r>
              <a:r>
                <a:rPr lang="es-419" sz="1200">
                  <a:solidFill>
                    <a:srgbClr val="D6DEEB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es-419" sz="1200">
                  <a:solidFill>
                    <a:srgbClr val="7FDBCA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new</a:t>
              </a:r>
              <a:r>
                <a:rPr lang="es-419" sz="1200">
                  <a:solidFill>
                    <a:srgbClr val="D6DEEB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i="1" lang="es-419" sz="1200">
                  <a:solidFill>
                    <a:srgbClr val="82AAFF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Persona</a:t>
              </a:r>
              <a:r>
                <a:rPr lang="es-419" sz="1200">
                  <a:solidFill>
                    <a:srgbClr val="D6DEEB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();</a:t>
              </a:r>
              <a:endParaRPr sz="12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D6DEEB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 }</a:t>
              </a:r>
              <a:endParaRPr sz="12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rgbClr val="D6DEEB"/>
                  </a:solidFill>
                  <a:highlight>
                    <a:srgbClr val="011627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}</a:t>
              </a:r>
              <a:endParaRPr i="1" sz="1200">
                <a:solidFill>
                  <a:srgbClr val="C792E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/>
          <p:nvPr/>
        </p:nvSpPr>
        <p:spPr>
          <a:xfrm>
            <a:off x="5767150" y="816750"/>
            <a:ext cx="1980000" cy="19800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4080000" dist="19050">
              <a:srgbClr val="000000">
                <a:alpha val="3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2"/>
          <p:cNvSpPr/>
          <p:nvPr/>
        </p:nvSpPr>
        <p:spPr>
          <a:xfrm>
            <a:off x="6688800" y="2346750"/>
            <a:ext cx="1980000" cy="19800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4080000" dist="1905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2"/>
          <p:cNvSpPr txBox="1"/>
          <p:nvPr/>
        </p:nvSpPr>
        <p:spPr>
          <a:xfrm>
            <a:off x="473350" y="1080000"/>
            <a:ext cx="519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Angular + Bootstrap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1" name="Google Shape;131;p32"/>
          <p:cNvSpPr txBox="1"/>
          <p:nvPr/>
        </p:nvSpPr>
        <p:spPr>
          <a:xfrm>
            <a:off x="473475" y="2188725"/>
            <a:ext cx="4603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¿Cómo hacer para que tu proyecto se vea mejor? 👀</a:t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Para que nuestro ejemplo sea visualmente más agradable vamos a agregar la referencia al estilo </a:t>
            </a:r>
            <a:br>
              <a:rPr lang="es-419" sz="1350">
                <a:latin typeface="DM Sans"/>
                <a:ea typeface="DM Sans"/>
                <a:cs typeface="DM Sans"/>
                <a:sym typeface="DM Sans"/>
              </a:rPr>
            </a:b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de Bootstrap.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2" name="Google Shape;1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597" y="2698266"/>
            <a:ext cx="1602402" cy="127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5951" y="1005552"/>
            <a:ext cx="1602406" cy="160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6"/>
          <p:cNvSpPr txBox="1"/>
          <p:nvPr/>
        </p:nvSpPr>
        <p:spPr>
          <a:xfrm>
            <a:off x="475200" y="972000"/>
            <a:ext cx="8193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formulario Template Driven</a:t>
            </a:r>
            <a:endParaRPr b="1" sz="36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7" name="Google Shape;757;p86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58" name="Google Shape;758;p86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759" name="Google Shape;759;p8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60" name="Google Shape;760;p86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1" name="Google Shape;761;p86"/>
          <p:cNvSpPr txBox="1"/>
          <p:nvPr/>
        </p:nvSpPr>
        <p:spPr>
          <a:xfrm>
            <a:off x="542775" y="1800000"/>
            <a:ext cx="4752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 startAt="8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representar el modelo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Persona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nuestra vista, vamos a utilizar las directivas de Angular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ngForm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ngModel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👇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2" name="Google Shape;762;p86"/>
          <p:cNvSpPr txBox="1"/>
          <p:nvPr/>
        </p:nvSpPr>
        <p:spPr>
          <a:xfrm>
            <a:off x="685725" y="2700000"/>
            <a:ext cx="7269000" cy="1877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100">
                <a:solidFill>
                  <a:srgbClr val="CAECE6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100">
                <a:solidFill>
                  <a:srgbClr val="C5E478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#formPersona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1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ECC48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ngForm</a:t>
            </a:r>
            <a:r>
              <a:rPr lang="es-419" sz="11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100">
                <a:solidFill>
                  <a:srgbClr val="C5E478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s-419" sz="1100">
                <a:solidFill>
                  <a:srgbClr val="C5E478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ngSubmit</a:t>
            </a:r>
            <a:r>
              <a:rPr lang="es-419" sz="1100">
                <a:solidFill>
                  <a:srgbClr val="C5E478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1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i="1" lang="es-419" sz="1100">
                <a:solidFill>
                  <a:srgbClr val="82AAFF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guardar</a:t>
            </a:r>
            <a:r>
              <a:rPr lang="es-419" sz="11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(formPersona</a:t>
            </a:r>
            <a:r>
              <a:rPr i="1" lang="es-419" sz="1100">
                <a:solidFill>
                  <a:srgbClr val="C792E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100">
                <a:solidFill>
                  <a:srgbClr val="BAEBE2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s-419" sz="11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419" sz="11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100">
                <a:solidFill>
                  <a:srgbClr val="C5E478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1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ECC48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m-3 clol-lg-6</a:t>
            </a:r>
            <a:r>
              <a:rPr lang="es-419" sz="11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7FDBCA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100">
                <a:solidFill>
                  <a:srgbClr val="CAECE6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100">
                <a:solidFill>
                  <a:srgbClr val="C5E478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1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ECC48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form-group</a:t>
            </a:r>
            <a:r>
              <a:rPr lang="es-419" sz="11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7FDBCA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100">
                <a:solidFill>
                  <a:srgbClr val="CAECE6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100">
                <a:solidFill>
                  <a:srgbClr val="C5E478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1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ECC48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-419" sz="11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 sz="1100">
                <a:solidFill>
                  <a:srgbClr val="CAECE6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7FDBCA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100">
                <a:solidFill>
                  <a:srgbClr val="CAECE6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100">
                <a:solidFill>
                  <a:srgbClr val="C5E478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1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ECC48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11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100">
                <a:solidFill>
                  <a:srgbClr val="C5E478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1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ECC48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-419" sz="11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100">
                <a:solidFill>
                  <a:srgbClr val="C5E478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1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ECC48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-419" sz="11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s-419" sz="1100">
                <a:solidFill>
                  <a:srgbClr val="C5E478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[(</a:t>
            </a:r>
            <a:r>
              <a:rPr i="1" lang="es-419" sz="1100">
                <a:solidFill>
                  <a:srgbClr val="C5E478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ngModel</a:t>
            </a:r>
            <a:r>
              <a:rPr lang="es-419" sz="1100">
                <a:solidFill>
                  <a:srgbClr val="C5E478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1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personaModel</a:t>
            </a:r>
            <a:r>
              <a:rPr i="1" lang="es-419" sz="1100">
                <a:solidFill>
                  <a:srgbClr val="C792E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100">
                <a:solidFill>
                  <a:srgbClr val="BAEBE2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-419" sz="11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100">
                <a:solidFill>
                  <a:srgbClr val="C5E478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1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ECC48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form-control</a:t>
            </a:r>
            <a:r>
              <a:rPr lang="es-419" sz="11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7FDBCA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100">
                <a:solidFill>
                  <a:srgbClr val="CAECE6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1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i="1" sz="1100">
              <a:solidFill>
                <a:srgbClr val="C792EA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7"/>
          <p:cNvSpPr txBox="1"/>
          <p:nvPr/>
        </p:nvSpPr>
        <p:spPr>
          <a:xfrm>
            <a:off x="475200" y="972000"/>
            <a:ext cx="8193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formulario Template Driven</a:t>
            </a:r>
            <a:endParaRPr b="1" sz="36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8" name="Google Shape;768;p87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69" name="Google Shape;769;p87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770" name="Google Shape;770;p8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1" name="Google Shape;771;p87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2" name="Google Shape;772;p87"/>
          <p:cNvSpPr txBox="1"/>
          <p:nvPr/>
        </p:nvSpPr>
        <p:spPr>
          <a:xfrm>
            <a:off x="475200" y="1800000"/>
            <a:ext cx="8193600" cy="2770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0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form-group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0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apellido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Apellido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0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0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apellido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i="1"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apellido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[(</a:t>
            </a:r>
            <a:r>
              <a:rPr i="1"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ngModel</a:t>
            </a:r>
            <a:r>
              <a:rPr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)]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personaModel</a:t>
            </a:r>
            <a:r>
              <a:rPr i="1" lang="es-419" sz="10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>
                <a:solidFill>
                  <a:srgbClr val="BAEBE2"/>
                </a:solidFill>
                <a:latin typeface="Courier New"/>
                <a:ea typeface="Courier New"/>
                <a:cs typeface="Courier New"/>
                <a:sym typeface="Courier New"/>
              </a:rPr>
              <a:t>apellido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form-control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0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0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form-group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0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0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0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ngModel</a:t>
            </a:r>
            <a:r>
              <a:rPr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)]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personaModel</a:t>
            </a:r>
            <a:r>
              <a:rPr i="1" lang="es-419" sz="105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50">
                <a:solidFill>
                  <a:srgbClr val="BAEBE2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i="1"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form-control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0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0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btn btn-primary</a:t>
            </a:r>
            <a:r>
              <a:rPr lang="es-419" sz="10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 sz="10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Guardar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0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0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s-419" sz="10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i="1" sz="105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8"/>
          <p:cNvSpPr txBox="1"/>
          <p:nvPr/>
        </p:nvSpPr>
        <p:spPr>
          <a:xfrm>
            <a:off x="475200" y="972000"/>
            <a:ext cx="8193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formulario Template Driven</a:t>
            </a:r>
            <a:endParaRPr b="1" sz="36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8" name="Google Shape;778;p88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79" name="Google Shape;779;p88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780" name="Google Shape;780;p8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81" name="Google Shape;781;p88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2" name="Google Shape;782;p88"/>
          <p:cNvSpPr txBox="1"/>
          <p:nvPr/>
        </p:nvSpPr>
        <p:spPr>
          <a:xfrm>
            <a:off x="540000" y="2217600"/>
            <a:ext cx="3492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 startAt="9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queremos validar los datos del formulario, vamos a agregar el atributo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required 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input 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la propiedad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nombre 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la variable tipo template reference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#nombre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enlazada a la directiva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ngModel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3" name="Google Shape;783;p88"/>
          <p:cNvSpPr/>
          <p:nvPr/>
        </p:nvSpPr>
        <p:spPr>
          <a:xfrm>
            <a:off x="4039200" y="1800000"/>
            <a:ext cx="2480400" cy="786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📄 f</a:t>
            </a: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ormulario.component.htm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4" name="Google Shape;784;p88"/>
          <p:cNvSpPr txBox="1"/>
          <p:nvPr/>
        </p:nvSpPr>
        <p:spPr>
          <a:xfrm>
            <a:off x="4039200" y="2217600"/>
            <a:ext cx="4629600" cy="236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0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form-group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	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0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 sz="10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	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0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#nombre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ngModel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required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[(</a:t>
            </a:r>
            <a:r>
              <a:rPr i="1" lang="es-419" sz="10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ngModel</a:t>
            </a:r>
            <a:r>
              <a:rPr lang="es-419" sz="10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)]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personaModel</a:t>
            </a: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00">
                <a:solidFill>
                  <a:srgbClr val="BAEBE2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form-control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	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0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i="1" lang="es-419" sz="10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hiden</a:t>
            </a:r>
            <a:r>
              <a:rPr lang="es-419" sz="10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00">
                <a:solidFill>
                  <a:srgbClr val="BAEBE2"/>
                </a:solidFill>
                <a:latin typeface="Courier New"/>
                <a:ea typeface="Courier New"/>
                <a:cs typeface="Courier New"/>
                <a:sym typeface="Courier New"/>
              </a:rPr>
              <a:t>valid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||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00">
                <a:solidFill>
                  <a:srgbClr val="BAEBE2"/>
                </a:solidFill>
                <a:latin typeface="Courier New"/>
                <a:ea typeface="Courier New"/>
                <a:cs typeface="Courier New"/>
                <a:sym typeface="Courier New"/>
              </a:rPr>
              <a:t>pristine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alert alert-danger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El nombre es un dato requerido:</a:t>
            </a:r>
            <a:b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0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10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9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0" name="Google Shape;790;p89"/>
          <p:cNvSpPr txBox="1"/>
          <p:nvPr/>
        </p:nvSpPr>
        <p:spPr>
          <a:xfrm>
            <a:off x="540000" y="2347200"/>
            <a:ext cx="3492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¿Cómo creamos un </a:t>
            </a:r>
            <a:br>
              <a:rPr lang="es-419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-419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formulario reactivo</a:t>
            </a:r>
            <a:r>
              <a:rPr lang="es-419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91" name="Google Shape;791;p89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792" name="Google Shape;792;p8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93" name="Google Shape;793;p89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4" name="Google Shape;79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000" y="1564350"/>
            <a:ext cx="336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0"/>
          <p:cNvSpPr txBox="1"/>
          <p:nvPr/>
        </p:nvSpPr>
        <p:spPr>
          <a:xfrm>
            <a:off x="944550" y="2794588"/>
            <a:ext cx="36270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ng g c components/formulario --skip-tests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0" name="Google Shape;800;p90"/>
          <p:cNvSpPr txBox="1"/>
          <p:nvPr/>
        </p:nvSpPr>
        <p:spPr>
          <a:xfrm>
            <a:off x="475200" y="972000"/>
            <a:ext cx="81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formulario reactivo</a:t>
            </a:r>
            <a:endParaRPr b="1" sz="40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1" name="Google Shape;801;p90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02" name="Google Shape;802;p90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803" name="Google Shape;803;p9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04" name="Google Shape;804;p90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5" name="Google Shape;80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263" y="2756089"/>
            <a:ext cx="347276" cy="3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90"/>
          <p:cNvSpPr txBox="1"/>
          <p:nvPr/>
        </p:nvSpPr>
        <p:spPr>
          <a:xfrm>
            <a:off x="532800" y="1800000"/>
            <a:ext cx="4219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primer lugar, utilizamos ANGULAR-CLI para la creación de un componente y vamos a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omitir 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 creación del archivo de test 🙌.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07" name="Google Shape;807;p90"/>
          <p:cNvGrpSpPr/>
          <p:nvPr/>
        </p:nvGrpSpPr>
        <p:grpSpPr>
          <a:xfrm>
            <a:off x="4820400" y="1800000"/>
            <a:ext cx="3816000" cy="2520000"/>
            <a:chOff x="4891125" y="1774225"/>
            <a:chExt cx="3816000" cy="2520000"/>
          </a:xfrm>
        </p:grpSpPr>
        <p:sp>
          <p:nvSpPr>
            <p:cNvPr id="808" name="Google Shape;808;p90"/>
            <p:cNvSpPr/>
            <p:nvPr/>
          </p:nvSpPr>
          <p:spPr>
            <a:xfrm>
              <a:off x="4891125" y="1774225"/>
              <a:ext cx="3816000" cy="2520000"/>
            </a:xfrm>
            <a:prstGeom prst="roundRect">
              <a:avLst>
                <a:gd fmla="val 7968" name="adj"/>
              </a:avLst>
            </a:prstGeom>
            <a:solidFill>
              <a:srgbClr val="EAFF6A">
                <a:alpha val="15000"/>
              </a:srgbClr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90"/>
            <p:cNvSpPr/>
            <p:nvPr/>
          </p:nvSpPr>
          <p:spPr>
            <a:xfrm>
              <a:off x="5290675" y="1961350"/>
              <a:ext cx="270300" cy="255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90"/>
            <p:cNvSpPr/>
            <p:nvPr/>
          </p:nvSpPr>
          <p:spPr>
            <a:xfrm>
              <a:off x="5671675" y="2342350"/>
              <a:ext cx="270300" cy="255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90"/>
            <p:cNvSpPr/>
            <p:nvPr/>
          </p:nvSpPr>
          <p:spPr>
            <a:xfrm>
              <a:off x="6052675" y="2723350"/>
              <a:ext cx="270300" cy="2553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90"/>
            <p:cNvSpPr txBox="1"/>
            <p:nvPr/>
          </p:nvSpPr>
          <p:spPr>
            <a:xfrm>
              <a:off x="5523775" y="1888900"/>
              <a:ext cx="1298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300">
                  <a:latin typeface="DM Sans"/>
                  <a:ea typeface="DM Sans"/>
                  <a:cs typeface="DM Sans"/>
                  <a:sym typeface="DM Sans"/>
                </a:rPr>
                <a:t>src</a:t>
              </a:r>
              <a:endParaRPr sz="13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13" name="Google Shape;813;p90"/>
            <p:cNvSpPr txBox="1"/>
            <p:nvPr/>
          </p:nvSpPr>
          <p:spPr>
            <a:xfrm>
              <a:off x="5904775" y="2269900"/>
              <a:ext cx="1298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300">
                  <a:latin typeface="DM Sans"/>
                  <a:ea typeface="DM Sans"/>
                  <a:cs typeface="DM Sans"/>
                  <a:sym typeface="DM Sans"/>
                </a:rPr>
                <a:t>app</a:t>
              </a:r>
              <a:endParaRPr sz="13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14" name="Google Shape;814;p90"/>
            <p:cNvSpPr txBox="1"/>
            <p:nvPr/>
          </p:nvSpPr>
          <p:spPr>
            <a:xfrm>
              <a:off x="6285775" y="2650900"/>
              <a:ext cx="1298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300">
                  <a:latin typeface="DM Sans"/>
                  <a:ea typeface="DM Sans"/>
                  <a:cs typeface="DM Sans"/>
                  <a:sym typeface="DM Sans"/>
                </a:rPr>
                <a:t>formulario</a:t>
              </a:r>
              <a:endParaRPr sz="13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15" name="Google Shape;815;p90"/>
            <p:cNvSpPr txBox="1"/>
            <p:nvPr/>
          </p:nvSpPr>
          <p:spPr>
            <a:xfrm>
              <a:off x="6309475" y="3085625"/>
              <a:ext cx="2320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300">
                  <a:latin typeface="DM Sans"/>
                  <a:ea typeface="DM Sans"/>
                  <a:cs typeface="DM Sans"/>
                  <a:sym typeface="DM Sans"/>
                </a:rPr>
                <a:t>formulario.component.css</a:t>
              </a:r>
              <a:endParaRPr sz="13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16" name="Google Shape;816;p90"/>
            <p:cNvSpPr txBox="1"/>
            <p:nvPr/>
          </p:nvSpPr>
          <p:spPr>
            <a:xfrm>
              <a:off x="6309475" y="3412900"/>
              <a:ext cx="2320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300">
                  <a:latin typeface="DM Sans"/>
                  <a:ea typeface="DM Sans"/>
                  <a:cs typeface="DM Sans"/>
                  <a:sym typeface="DM Sans"/>
                </a:rPr>
                <a:t>formulario.component.html</a:t>
              </a:r>
              <a:endParaRPr sz="13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17" name="Google Shape;817;p90"/>
            <p:cNvSpPr txBox="1"/>
            <p:nvPr/>
          </p:nvSpPr>
          <p:spPr>
            <a:xfrm>
              <a:off x="6324900" y="3740500"/>
              <a:ext cx="2343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300">
                  <a:latin typeface="DM Sans"/>
                  <a:ea typeface="DM Sans"/>
                  <a:cs typeface="DM Sans"/>
                  <a:sym typeface="DM Sans"/>
                </a:rPr>
                <a:t>formulario.component.ts</a:t>
              </a:r>
              <a:endParaRPr sz="13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18" name="Google Shape;818;p90"/>
            <p:cNvSpPr/>
            <p:nvPr/>
          </p:nvSpPr>
          <p:spPr>
            <a:xfrm>
              <a:off x="5043575" y="2058275"/>
              <a:ext cx="188650" cy="99875"/>
            </a:xfrm>
            <a:prstGeom prst="flowChartMerge">
              <a:avLst/>
            </a:prstGeom>
            <a:solidFill>
              <a:srgbClr val="EEEEEE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90"/>
            <p:cNvSpPr/>
            <p:nvPr/>
          </p:nvSpPr>
          <p:spPr>
            <a:xfrm>
              <a:off x="5424575" y="2439275"/>
              <a:ext cx="188650" cy="99875"/>
            </a:xfrm>
            <a:prstGeom prst="flowChartMerge">
              <a:avLst/>
            </a:prstGeom>
            <a:solidFill>
              <a:srgbClr val="EEEEEE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90"/>
            <p:cNvSpPr/>
            <p:nvPr/>
          </p:nvSpPr>
          <p:spPr>
            <a:xfrm>
              <a:off x="5805575" y="2820275"/>
              <a:ext cx="188650" cy="99875"/>
            </a:xfrm>
            <a:prstGeom prst="flowChartMerge">
              <a:avLst/>
            </a:prstGeom>
            <a:solidFill>
              <a:srgbClr val="EEEEEE"/>
            </a:solidFill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21" name="Google Shape;821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24400" y="3470200"/>
              <a:ext cx="270300" cy="27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24400" y="3142925"/>
              <a:ext cx="270300" cy="27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9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994213" y="3767612"/>
              <a:ext cx="330675" cy="330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1"/>
          <p:cNvSpPr txBox="1"/>
          <p:nvPr/>
        </p:nvSpPr>
        <p:spPr>
          <a:xfrm>
            <a:off x="943200" y="2444400"/>
            <a:ext cx="4881600" cy="19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Abrimos el </a:t>
            </a:r>
            <a:r>
              <a:rPr lang="es-419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archivo app.module.ts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se encuentra en el directorio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src/app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la propiedad del decorador @NgModule llamada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imports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agregamos la referencia.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Char char="✓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Añadimos el </a:t>
            </a:r>
            <a:r>
              <a:rPr b="1"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import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correspondiente incluido en el espacio de nombres @angular/forms.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29" name="Google Shape;829;p91"/>
          <p:cNvSpPr txBox="1"/>
          <p:nvPr/>
        </p:nvSpPr>
        <p:spPr>
          <a:xfrm>
            <a:off x="475200" y="972000"/>
            <a:ext cx="81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formulario reactivo</a:t>
            </a:r>
            <a:endParaRPr b="1" sz="40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0" name="Google Shape;830;p91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31" name="Google Shape;831;p91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832" name="Google Shape;832;p9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33" name="Google Shape;833;p91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4" name="Google Shape;834;p91"/>
          <p:cNvSpPr txBox="1"/>
          <p:nvPr/>
        </p:nvSpPr>
        <p:spPr>
          <a:xfrm>
            <a:off x="532800" y="1800000"/>
            <a:ext cx="4291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 startAt="2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Ahora, referenciamos dentro de nuestro proyecto el módulo ReactiveFormsModule 🎯. Para ello: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92"/>
          <p:cNvSpPr txBox="1"/>
          <p:nvPr/>
        </p:nvSpPr>
        <p:spPr>
          <a:xfrm>
            <a:off x="475200" y="972000"/>
            <a:ext cx="81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formulario reactivo</a:t>
            </a:r>
            <a:endParaRPr b="1" sz="40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0" name="Google Shape;840;p92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41" name="Google Shape;841;p92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842" name="Google Shape;842;p9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43" name="Google Shape;843;p92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4" name="Google Shape;844;p92"/>
          <p:cNvSpPr txBox="1"/>
          <p:nvPr/>
        </p:nvSpPr>
        <p:spPr>
          <a:xfrm>
            <a:off x="532800" y="2052000"/>
            <a:ext cx="333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 startAt="3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Tal como hicimos con el anterior formulario, debemos referenciar el módulo ReactiveFormsModule en nuestro proyecto 👉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5" name="Google Shape;845;p92"/>
          <p:cNvSpPr/>
          <p:nvPr/>
        </p:nvSpPr>
        <p:spPr>
          <a:xfrm>
            <a:off x="4032000" y="1800000"/>
            <a:ext cx="2480400" cy="786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📄 </a:t>
            </a: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app.module.ts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6" name="Google Shape;846;p92"/>
          <p:cNvSpPr txBox="1"/>
          <p:nvPr/>
        </p:nvSpPr>
        <p:spPr>
          <a:xfrm>
            <a:off x="4032000" y="2181600"/>
            <a:ext cx="4636800" cy="24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 FormsModule, ReactiveFormsModule } </a:t>
            </a: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@angular/forms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i="1" lang="es-419" sz="10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NgModule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declarations: [ AppComponent, FormularioComponent ],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imports: [BrowserModule, FormsModule, ReactiveFormsModule],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providers: [], 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bootstrap: [AppComponent]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AppModule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{}</a:t>
            </a:r>
            <a:endParaRPr sz="1000">
              <a:solidFill>
                <a:srgbClr val="8AC7E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93"/>
          <p:cNvSpPr txBox="1"/>
          <p:nvPr/>
        </p:nvSpPr>
        <p:spPr>
          <a:xfrm>
            <a:off x="475200" y="972000"/>
            <a:ext cx="81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formulario reactivo</a:t>
            </a:r>
            <a:endParaRPr b="1" sz="40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2" name="Google Shape;852;p93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53" name="Google Shape;853;p93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854" name="Google Shape;854;p9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55" name="Google Shape;855;p93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6" name="Google Shape;856;p93"/>
          <p:cNvSpPr txBox="1"/>
          <p:nvPr/>
        </p:nvSpPr>
        <p:spPr>
          <a:xfrm>
            <a:off x="532800" y="1800000"/>
            <a:ext cx="5309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 startAt="4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Luego, generamos un componente de formulario: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7" name="Google Shape;857;p93"/>
          <p:cNvSpPr txBox="1"/>
          <p:nvPr/>
        </p:nvSpPr>
        <p:spPr>
          <a:xfrm>
            <a:off x="887288" y="2270499"/>
            <a:ext cx="36270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ng g c components/formulario --skip-tests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58" name="Google Shape;858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2232000"/>
            <a:ext cx="347276" cy="3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93"/>
          <p:cNvSpPr/>
          <p:nvPr/>
        </p:nvSpPr>
        <p:spPr>
          <a:xfrm>
            <a:off x="540000" y="2844975"/>
            <a:ext cx="2480400" cy="496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📄 </a:t>
            </a: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app.component.html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0" name="Google Shape;860;p93"/>
          <p:cNvSpPr txBox="1"/>
          <p:nvPr/>
        </p:nvSpPr>
        <p:spPr>
          <a:xfrm>
            <a:off x="532800" y="3171100"/>
            <a:ext cx="6858900" cy="40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450">
                <a:solidFill>
                  <a:srgbClr val="CAECE6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app-formulario1</a:t>
            </a:r>
            <a:r>
              <a:rPr lang="es-419" sz="145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 sz="1450">
                <a:solidFill>
                  <a:srgbClr val="CAECE6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app-formulario1</a:t>
            </a:r>
            <a:r>
              <a:rPr lang="es-419" sz="145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i="1" sz="1200">
              <a:solidFill>
                <a:srgbClr val="C792EA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1" name="Google Shape;861;p93"/>
          <p:cNvSpPr txBox="1"/>
          <p:nvPr/>
        </p:nvSpPr>
        <p:spPr>
          <a:xfrm>
            <a:off x="887288" y="4282899"/>
            <a:ext cx="36270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ng g c components/formulario --skip-tests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62" name="Google Shape;86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244400"/>
            <a:ext cx="347276" cy="3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93"/>
          <p:cNvSpPr txBox="1"/>
          <p:nvPr/>
        </p:nvSpPr>
        <p:spPr>
          <a:xfrm>
            <a:off x="540000" y="3844800"/>
            <a:ext cx="5016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 esta altura, ya podemos verificar el funcionamiento </a:t>
            </a: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👇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4"/>
          <p:cNvSpPr txBox="1"/>
          <p:nvPr/>
        </p:nvSpPr>
        <p:spPr>
          <a:xfrm>
            <a:off x="475200" y="972000"/>
            <a:ext cx="81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formulario reactivo</a:t>
            </a:r>
            <a:endParaRPr b="1" sz="40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9" name="Google Shape;869;p94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70" name="Google Shape;870;p94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871" name="Google Shape;871;p9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72" name="Google Shape;872;p94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3" name="Google Shape;873;p94"/>
          <p:cNvSpPr txBox="1"/>
          <p:nvPr/>
        </p:nvSpPr>
        <p:spPr>
          <a:xfrm>
            <a:off x="540000" y="1800000"/>
            <a:ext cx="4266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 startAt="5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Vista del formulario: Desde la misma ventana de línea de comandos 👇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4" name="Google Shape;874;p94"/>
          <p:cNvSpPr txBox="1"/>
          <p:nvPr/>
        </p:nvSpPr>
        <p:spPr>
          <a:xfrm>
            <a:off x="887288" y="2450499"/>
            <a:ext cx="36270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ng g class models/persona --skip-tests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75" name="Google Shape;87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2412000"/>
            <a:ext cx="347276" cy="3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94"/>
          <p:cNvSpPr txBox="1"/>
          <p:nvPr/>
        </p:nvSpPr>
        <p:spPr>
          <a:xfrm>
            <a:off x="540000" y="2866425"/>
            <a:ext cx="3974400" cy="1262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419" sz="10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D7DBE0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?: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D7DBE0"/>
                </a:solidFill>
                <a:latin typeface="Courier New"/>
                <a:ea typeface="Courier New"/>
                <a:cs typeface="Courier New"/>
                <a:sym typeface="Courier New"/>
              </a:rPr>
              <a:t>apellido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?: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D7DBE0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?: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{}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1" sz="10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7" name="Google Shape;877;p94"/>
          <p:cNvSpPr txBox="1"/>
          <p:nvPr/>
        </p:nvSpPr>
        <p:spPr>
          <a:xfrm>
            <a:off x="5328900" y="2989575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Este es el modelo de datos con el que va a trabajar el formulario.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Los signos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 (?)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definen que una propiedad es de tipo opcional.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78" name="Google Shape;878;p94"/>
          <p:cNvCxnSpPr>
            <a:stCxn id="876" idx="3"/>
            <a:endCxn id="877" idx="1"/>
          </p:cNvCxnSpPr>
          <p:nvPr/>
        </p:nvCxnSpPr>
        <p:spPr>
          <a:xfrm>
            <a:off x="4514400" y="3497475"/>
            <a:ext cx="814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stealth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5"/>
          <p:cNvSpPr txBox="1"/>
          <p:nvPr/>
        </p:nvSpPr>
        <p:spPr>
          <a:xfrm>
            <a:off x="475200" y="972000"/>
            <a:ext cx="81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formulario reactivo</a:t>
            </a:r>
            <a:endParaRPr b="1" sz="40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4" name="Google Shape;884;p95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85" name="Google Shape;885;p95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886" name="Google Shape;886;p9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7" name="Google Shape;887;p95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8" name="Google Shape;888;p95"/>
          <p:cNvSpPr txBox="1"/>
          <p:nvPr/>
        </p:nvSpPr>
        <p:spPr>
          <a:xfrm>
            <a:off x="532800" y="1800000"/>
            <a:ext cx="4968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 startAt="6"/>
            </a:pPr>
            <a:r>
              <a:rPr lang="es-419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Ahora, generamos la estructura html que va a tener el formulario, noten que salvo las directivas se trata de un formulario similar a un proyecto de html simple 😉: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9" name="Google Shape;889;p95"/>
          <p:cNvSpPr txBox="1"/>
          <p:nvPr/>
        </p:nvSpPr>
        <p:spPr>
          <a:xfrm>
            <a:off x="891925" y="2620800"/>
            <a:ext cx="6658500" cy="208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9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[formGroup]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personaModel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s-419" sz="9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ngSubmit</a:t>
            </a:r>
            <a:r>
              <a:rPr lang="es-419" sz="9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i="1" lang="es-419" sz="95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guardar</a:t>
            </a:r>
            <a:r>
              <a:rPr lang="es-419" sz="9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9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m-3 col-lg-6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5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9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form-group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5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9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s-419" sz="9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5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9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9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9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formControlName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i="1" lang="es-419" sz="9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form-control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5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9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5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s-419" sz="9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9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form-group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5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9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apellido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-419" sz="9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Apellido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9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5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9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9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9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apellido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i="1" lang="es-419" sz="9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formControlName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apellido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i="1" lang="es-419" sz="9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form-control</a:t>
            </a:r>
            <a:r>
              <a:rPr lang="es-419" sz="9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5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-419" sz="95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s-419" sz="9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5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/>
          <p:nvPr/>
        </p:nvSpPr>
        <p:spPr>
          <a:xfrm>
            <a:off x="468000" y="2729575"/>
            <a:ext cx="1575300" cy="85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latin typeface="DM Sans"/>
                <a:ea typeface="DM Sans"/>
                <a:cs typeface="DM Sans"/>
                <a:sym typeface="DM Sans"/>
              </a:rPr>
              <a:t>📄 index.html</a:t>
            </a:r>
            <a:endParaRPr sz="15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40" name="Google Shape;140;p33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141" name="Google Shape;141;p3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2" name="Google Shape;142;p33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33"/>
          <p:cNvSpPr txBox="1"/>
          <p:nvPr/>
        </p:nvSpPr>
        <p:spPr>
          <a:xfrm>
            <a:off x="10067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4" name="Google Shape;144;p33"/>
          <p:cNvSpPr txBox="1"/>
          <p:nvPr/>
        </p:nvSpPr>
        <p:spPr>
          <a:xfrm>
            <a:off x="468000" y="1840738"/>
            <a:ext cx="48087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Para hacerlo, abrimos el archivo </a:t>
            </a:r>
            <a:r>
              <a:rPr b="1" lang="es-419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index.html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y agregamos la siguiente línea dentro de la etiqueta head: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" name="Google Shape;145;p33"/>
          <p:cNvSpPr txBox="1"/>
          <p:nvPr/>
        </p:nvSpPr>
        <p:spPr>
          <a:xfrm>
            <a:off x="468000" y="3238138"/>
            <a:ext cx="7439700" cy="1167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419" sz="1450">
                <a:solidFill>
                  <a:srgbClr val="212529"/>
                </a:solidFill>
              </a:rPr>
              <a:t>&lt;</a:t>
            </a:r>
            <a:r>
              <a:rPr lang="es-419" sz="1450">
                <a:solidFill>
                  <a:srgbClr val="2F6F9F"/>
                </a:solidFill>
              </a:rPr>
              <a:t>link</a:t>
            </a:r>
            <a:r>
              <a:rPr lang="es-419" sz="1450">
                <a:solidFill>
                  <a:srgbClr val="212529"/>
                </a:solidFill>
              </a:rPr>
              <a:t> </a:t>
            </a:r>
            <a:r>
              <a:rPr lang="es-419" sz="1450">
                <a:solidFill>
                  <a:srgbClr val="006EE0"/>
                </a:solidFill>
              </a:rPr>
              <a:t>href</a:t>
            </a:r>
            <a:r>
              <a:rPr lang="es-419" sz="1450">
                <a:solidFill>
                  <a:srgbClr val="555555"/>
                </a:solidFill>
              </a:rPr>
              <a:t>=</a:t>
            </a:r>
            <a:r>
              <a:rPr lang="es-419" sz="1450">
                <a:solidFill>
                  <a:srgbClr val="D73038"/>
                </a:solidFill>
              </a:rPr>
              <a:t>"https://cdn.jsdelivr.net/npm/bootstrap@5.1.1/dist/css/bootstrap.min.css"</a:t>
            </a:r>
            <a:r>
              <a:rPr lang="es-419" sz="1450">
                <a:solidFill>
                  <a:srgbClr val="212529"/>
                </a:solidFill>
              </a:rPr>
              <a:t> </a:t>
            </a:r>
            <a:r>
              <a:rPr lang="es-419" sz="1450">
                <a:solidFill>
                  <a:srgbClr val="006EE0"/>
                </a:solidFill>
              </a:rPr>
              <a:t>rel</a:t>
            </a:r>
            <a:r>
              <a:rPr lang="es-419" sz="1450">
                <a:solidFill>
                  <a:srgbClr val="555555"/>
                </a:solidFill>
              </a:rPr>
              <a:t>=</a:t>
            </a:r>
            <a:r>
              <a:rPr lang="es-419" sz="1450">
                <a:solidFill>
                  <a:srgbClr val="D73038"/>
                </a:solidFill>
              </a:rPr>
              <a:t>"stylesheet"</a:t>
            </a:r>
            <a:r>
              <a:rPr lang="es-419" sz="1450">
                <a:solidFill>
                  <a:srgbClr val="212529"/>
                </a:solidFill>
              </a:rPr>
              <a:t> </a:t>
            </a:r>
            <a:r>
              <a:rPr lang="es-419" sz="1450">
                <a:solidFill>
                  <a:srgbClr val="006EE0"/>
                </a:solidFill>
              </a:rPr>
              <a:t>integrity</a:t>
            </a:r>
            <a:r>
              <a:rPr lang="es-419" sz="1450">
                <a:solidFill>
                  <a:srgbClr val="555555"/>
                </a:solidFill>
              </a:rPr>
              <a:t>=</a:t>
            </a:r>
            <a:r>
              <a:rPr lang="es-419" sz="1450">
                <a:solidFill>
                  <a:srgbClr val="D73038"/>
                </a:solidFill>
              </a:rPr>
              <a:t>"sha384-F3w7mX95PdgyTmZZMECAngseQB83DfGTowi0iMjiWaeVhAn4FJkqJByhZMI3AhiU"</a:t>
            </a:r>
            <a:r>
              <a:rPr lang="es-419" sz="1450">
                <a:solidFill>
                  <a:srgbClr val="212529"/>
                </a:solidFill>
              </a:rPr>
              <a:t> </a:t>
            </a:r>
            <a:r>
              <a:rPr lang="es-419" sz="1450">
                <a:solidFill>
                  <a:srgbClr val="006EE0"/>
                </a:solidFill>
              </a:rPr>
              <a:t>crossorigin</a:t>
            </a:r>
            <a:r>
              <a:rPr lang="es-419" sz="1450">
                <a:solidFill>
                  <a:srgbClr val="555555"/>
                </a:solidFill>
              </a:rPr>
              <a:t>=</a:t>
            </a:r>
            <a:r>
              <a:rPr lang="es-419" sz="1450">
                <a:solidFill>
                  <a:srgbClr val="D73038"/>
                </a:solidFill>
              </a:rPr>
              <a:t>"anonymous"</a:t>
            </a:r>
            <a:r>
              <a:rPr lang="es-419" sz="1450">
                <a:solidFill>
                  <a:srgbClr val="212529"/>
                </a:solidFill>
              </a:rPr>
              <a:t>&gt;</a:t>
            </a:r>
            <a:endParaRPr sz="1450">
              <a:solidFill>
                <a:srgbClr val="21252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6" name="Google Shape;146;p33"/>
          <p:cNvSpPr txBox="1"/>
          <p:nvPr/>
        </p:nvSpPr>
        <p:spPr>
          <a:xfrm>
            <a:off x="468000" y="900000"/>
            <a:ext cx="713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Incorporando Bootstrap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7" name="Google Shape;147;p33"/>
          <p:cNvSpPr txBox="1"/>
          <p:nvPr/>
        </p:nvSpPr>
        <p:spPr>
          <a:xfrm>
            <a:off x="457350" y="46487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419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NOTA:</a:t>
            </a:r>
            <a:r>
              <a:rPr lang="es-419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👉  A partir de la versión 5, Bootstrap dejó de depender de la librería de jQuery.</a:t>
            </a:r>
            <a:endParaRPr i="1" sz="10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8" name="Google Shape;1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6"/>
          <p:cNvSpPr txBox="1"/>
          <p:nvPr/>
        </p:nvSpPr>
        <p:spPr>
          <a:xfrm>
            <a:off x="475200" y="972000"/>
            <a:ext cx="8193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un formulario reactivo</a:t>
            </a:r>
            <a:endParaRPr b="1" sz="40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5" name="Google Shape;895;p96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96" name="Google Shape;896;p96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897" name="Google Shape;897;p9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98" name="Google Shape;898;p96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9" name="Google Shape;899;p96"/>
          <p:cNvSpPr txBox="1"/>
          <p:nvPr/>
        </p:nvSpPr>
        <p:spPr>
          <a:xfrm>
            <a:off x="540000" y="1692000"/>
            <a:ext cx="4923900" cy="2878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8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 Component, OnInit } </a:t>
            </a: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@angular/core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 FormControl } </a:t>
            </a: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@angular/forms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i="1" sz="10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FormularioComponent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implements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OnInit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personaModel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FormControl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nombre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FormControl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apellido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FormControl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edad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FormControl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00">
              <a:solidFill>
                <a:srgbClr val="D9F5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guardar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console</a:t>
            </a: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s-419" sz="10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s-419" sz="10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personaModel</a:t>
            </a: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00">
                <a:solidFill>
                  <a:srgbClr val="BAEBE2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00" name="Google Shape;900;p96"/>
          <p:cNvSpPr/>
          <p:nvPr/>
        </p:nvSpPr>
        <p:spPr>
          <a:xfrm>
            <a:off x="637200" y="1922400"/>
            <a:ext cx="3754800" cy="3306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96"/>
          <p:cNvSpPr txBox="1"/>
          <p:nvPr/>
        </p:nvSpPr>
        <p:spPr>
          <a:xfrm>
            <a:off x="6120000" y="1771950"/>
            <a:ext cx="23598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Importación del módulo de formularios de angular 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2" name="Google Shape;902;p96"/>
          <p:cNvSpPr txBox="1"/>
          <p:nvPr/>
        </p:nvSpPr>
        <p:spPr>
          <a:xfrm>
            <a:off x="6120000" y="2933675"/>
            <a:ext cx="15546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Enlace con el </a:t>
            </a:r>
            <a:br>
              <a:rPr lang="es-419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-419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modelo de datos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3" name="Google Shape;903;p96"/>
          <p:cNvSpPr txBox="1"/>
          <p:nvPr/>
        </p:nvSpPr>
        <p:spPr>
          <a:xfrm>
            <a:off x="6120025" y="3973375"/>
            <a:ext cx="1242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Resultado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04" name="Google Shape;904;p96"/>
          <p:cNvCxnSpPr>
            <a:stCxn id="900" idx="3"/>
            <a:endCxn id="901" idx="1"/>
          </p:cNvCxnSpPr>
          <p:nvPr/>
        </p:nvCxnSpPr>
        <p:spPr>
          <a:xfrm>
            <a:off x="4392000" y="2087700"/>
            <a:ext cx="17280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oval"/>
            <a:tailEnd len="med" w="med" type="stealth"/>
          </a:ln>
        </p:spPr>
      </p:cxnSp>
      <p:sp>
        <p:nvSpPr>
          <p:cNvPr id="905" name="Google Shape;905;p96"/>
          <p:cNvSpPr/>
          <p:nvPr/>
        </p:nvSpPr>
        <p:spPr>
          <a:xfrm>
            <a:off x="637200" y="2637350"/>
            <a:ext cx="2832300" cy="12147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6" name="Google Shape;906;p96"/>
          <p:cNvCxnSpPr>
            <a:stCxn id="905" idx="3"/>
            <a:endCxn id="902" idx="1"/>
          </p:cNvCxnSpPr>
          <p:nvPr/>
        </p:nvCxnSpPr>
        <p:spPr>
          <a:xfrm>
            <a:off x="3469500" y="3244700"/>
            <a:ext cx="2650500" cy="48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oval"/>
            <a:tailEnd len="med" w="med" type="stealth"/>
          </a:ln>
        </p:spPr>
      </p:cxnSp>
      <p:sp>
        <p:nvSpPr>
          <p:cNvPr id="907" name="Google Shape;907;p96"/>
          <p:cNvSpPr/>
          <p:nvPr/>
        </p:nvSpPr>
        <p:spPr>
          <a:xfrm>
            <a:off x="1771525" y="3973375"/>
            <a:ext cx="2050500" cy="3924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8" name="Google Shape;908;p96"/>
          <p:cNvCxnSpPr>
            <a:stCxn id="907" idx="3"/>
            <a:endCxn id="903" idx="1"/>
          </p:cNvCxnSpPr>
          <p:nvPr/>
        </p:nvCxnSpPr>
        <p:spPr>
          <a:xfrm>
            <a:off x="3822025" y="4169575"/>
            <a:ext cx="22980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oval"/>
            <a:tailEnd len="med" w="med" type="stealth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97"/>
          <p:cNvGrpSpPr/>
          <p:nvPr/>
        </p:nvGrpSpPr>
        <p:grpSpPr>
          <a:xfrm>
            <a:off x="4202551" y="994261"/>
            <a:ext cx="738900" cy="738974"/>
            <a:chOff x="974706" y="2467173"/>
            <a:chExt cx="738900" cy="738900"/>
          </a:xfrm>
        </p:grpSpPr>
        <p:sp>
          <p:nvSpPr>
            <p:cNvPr id="914" name="Google Shape;914;p9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15" name="Google Shape;915;p97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6" name="Google Shape;916;p97"/>
          <p:cNvSpPr txBox="1"/>
          <p:nvPr/>
        </p:nvSpPr>
        <p:spPr>
          <a:xfrm>
            <a:off x="1461300" y="17432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Desarrollando un formulario reactivo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7" name="Google Shape;917;p97"/>
          <p:cNvSpPr txBox="1"/>
          <p:nvPr/>
        </p:nvSpPr>
        <p:spPr>
          <a:xfrm>
            <a:off x="987300" y="399331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-419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8" name="Google Shape;918;p97"/>
          <p:cNvSpPr txBox="1"/>
          <p:nvPr/>
        </p:nvSpPr>
        <p:spPr>
          <a:xfrm>
            <a:off x="987300" y="3015513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Desarrollar un sencillo formulario Reactive </a:t>
            </a:r>
            <a:br>
              <a:rPr lang="es-419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-419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Form que envíe datos a la consola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oogle Shape;923;p98"/>
          <p:cNvGrpSpPr/>
          <p:nvPr/>
        </p:nvGrpSpPr>
        <p:grpSpPr>
          <a:xfrm>
            <a:off x="501452" y="483061"/>
            <a:ext cx="401518" cy="401518"/>
            <a:chOff x="974706" y="2467173"/>
            <a:chExt cx="738900" cy="738900"/>
          </a:xfrm>
        </p:grpSpPr>
        <p:sp>
          <p:nvSpPr>
            <p:cNvPr id="924" name="Google Shape;924;p9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5" name="Google Shape;925;p98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98"/>
          <p:cNvSpPr txBox="1"/>
          <p:nvPr/>
        </p:nvSpPr>
        <p:spPr>
          <a:xfrm>
            <a:off x="501450" y="1081750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Desarrollando un formulario reactivo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27" name="Google Shape;92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98"/>
          <p:cNvSpPr txBox="1"/>
          <p:nvPr/>
        </p:nvSpPr>
        <p:spPr>
          <a:xfrm>
            <a:off x="549525" y="2710950"/>
            <a:ext cx="49872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Consigna: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Haciendo uso de lo visto hasta el momento, genera un formulario con funcionalidad orientada al componente  que realice validaciones. Si estuviste atento a lo que venimos hablando seguro esto te va a sonar familiar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(ReactiveFormsModule, @NgModule, @angular/forms)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Tiempo estimado: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9" name="Google Shape;929;p9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99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5" name="Google Shape;935;p99"/>
          <p:cNvSpPr txBox="1"/>
          <p:nvPr/>
        </p:nvSpPr>
        <p:spPr>
          <a:xfrm>
            <a:off x="473350" y="1433875"/>
            <a:ext cx="5400000" cy="27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Ya vimos que el formulario Template Driven cada vez se encuentra más deprecado.</a:t>
            </a:r>
            <a:endParaRPr sz="18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Es importante saber cómo funciona y cómo se procede para su creación pero, también, es muy importante aprender a </a:t>
            </a:r>
            <a:r>
              <a:rPr b="1" lang="es-419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migrar un formulario Template Driven a un Reactive Forms</a:t>
            </a:r>
            <a:r>
              <a:rPr lang="es-419" sz="18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8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¡Veamos cómo se hace!</a:t>
            </a:r>
            <a:endParaRPr b="1" sz="18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936" name="Google Shape;936;p99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937" name="Google Shape;937;p9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38" name="Google Shape;938;p99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00"/>
          <p:cNvSpPr txBox="1"/>
          <p:nvPr/>
        </p:nvSpPr>
        <p:spPr>
          <a:xfrm>
            <a:off x="475200" y="2520000"/>
            <a:ext cx="3239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En este apartado, vamos a migrar de un formulario template driven a un formulario tipo reactive forms 🚀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4" name="Google Shape;944;p100"/>
          <p:cNvSpPr txBox="1"/>
          <p:nvPr/>
        </p:nvSpPr>
        <p:spPr>
          <a:xfrm>
            <a:off x="475200" y="1800000"/>
            <a:ext cx="373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Migración</a:t>
            </a:r>
            <a:endParaRPr b="1" sz="40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5" name="Google Shape;945;p100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46" name="Google Shape;946;p100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947" name="Google Shape;947;p10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8" name="Google Shape;948;p100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9" name="Google Shape;949;p100"/>
          <p:cNvSpPr txBox="1"/>
          <p:nvPr/>
        </p:nvSpPr>
        <p:spPr>
          <a:xfrm>
            <a:off x="4428000" y="467575"/>
            <a:ext cx="4259100" cy="41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s-419" sz="8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NgModule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s-419" sz="8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0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'@angular/core'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s-419" sz="8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BrowserModule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s-419" sz="8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0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'@angular/platform-browser'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s-419" sz="8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CommonModule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s-419" sz="8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0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'@angular/common'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s-419" sz="8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FormsModule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s-419" sz="8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0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'@angular/forms'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s-419" sz="8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ReactiveFormsModule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s-419" sz="8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0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'@angular/forms'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s-419" sz="8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AppComponent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s-419" sz="8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0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'./app.component'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s-419" sz="8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HeroFormComponent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s-419" sz="8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0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'./hero-form/hero-form.component'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-419" sz="80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NgModule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8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8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imports: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endParaRPr sz="8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8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BrowserModule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8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CommonModule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8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FormsModule,</a:t>
            </a:r>
            <a:endParaRPr sz="800">
              <a:solidFill>
                <a:srgbClr val="9CDCFE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ReactiveFormsModule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800">
              <a:solidFill>
                <a:srgbClr val="9CDCFE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],</a:t>
            </a:r>
            <a:endParaRPr sz="8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8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declarations: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endParaRPr sz="8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8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AppComponent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8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HeroFormComponent</a:t>
            </a:r>
            <a:endParaRPr sz="800">
              <a:solidFill>
                <a:srgbClr val="9CDCFE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],</a:t>
            </a:r>
            <a:endParaRPr sz="8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8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providers: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[],</a:t>
            </a:r>
            <a:endParaRPr sz="8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8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bootstrap: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s-419" sz="8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AppComponent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  <a:endParaRPr sz="8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8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0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800">
                <a:solidFill>
                  <a:srgbClr val="4EC9B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AppModule</a:t>
            </a:r>
            <a:r>
              <a:rPr lang="es-419" sz="8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 }</a:t>
            </a:r>
            <a:endParaRPr sz="8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01"/>
          <p:cNvSpPr txBox="1"/>
          <p:nvPr/>
        </p:nvSpPr>
        <p:spPr>
          <a:xfrm>
            <a:off x="475200" y="1800000"/>
            <a:ext cx="303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Migración</a:t>
            </a:r>
            <a:endParaRPr b="1" sz="40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5" name="Google Shape;955;p101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56" name="Google Shape;956;p101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957" name="Google Shape;957;p10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58" name="Google Shape;958;p101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9" name="Google Shape;959;p101"/>
          <p:cNvSpPr txBox="1"/>
          <p:nvPr/>
        </p:nvSpPr>
        <p:spPr>
          <a:xfrm>
            <a:off x="3581900" y="468000"/>
            <a:ext cx="5086800" cy="41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9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9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[hidden]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submitted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9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Hero Form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419" sz="9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9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(ngSubmit)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95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onSubmit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#heroForm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"ngForm"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9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9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419" sz="9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9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"name"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required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[(ngModel)]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model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#name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"ngModel"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9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[hidden]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valid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||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pristine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"alert alert-danger"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Name is required 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419" sz="9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419" sz="9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9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"form-group"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9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"alterEgo"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Alter Ego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419" sz="9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9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"form-control"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"alterEgo"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[(ngModel)]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model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alterEgo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"alterEgo"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419" sz="9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9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"btn btn-success"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[disabled]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heroForm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valid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Submit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419" sz="9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419" sz="9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s-419" sz="9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950">
              <a:solidFill>
                <a:srgbClr val="FF00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02"/>
          <p:cNvSpPr txBox="1"/>
          <p:nvPr/>
        </p:nvSpPr>
        <p:spPr>
          <a:xfrm>
            <a:off x="475200" y="1800000"/>
            <a:ext cx="316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Migración</a:t>
            </a:r>
            <a:endParaRPr b="1" sz="40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5" name="Google Shape;965;p102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66" name="Google Shape;966;p102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967" name="Google Shape;967;p10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8" name="Google Shape;968;p102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9" name="Google Shape;969;p102"/>
          <p:cNvSpPr txBox="1"/>
          <p:nvPr/>
        </p:nvSpPr>
        <p:spPr>
          <a:xfrm>
            <a:off x="3636000" y="467575"/>
            <a:ext cx="5024700" cy="41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Component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s-419" sz="75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'@angular/core'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Hero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s-419" sz="75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'../hero'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-419" sz="75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Component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selector: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'app-hero-form'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templateUrl: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'./hero-form.component.html'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styleUrls: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'./hero-form.component.css'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7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750">
                <a:solidFill>
                  <a:srgbClr val="4EC9B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HeroFormComponent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model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s-419" sz="7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75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Hero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750">
                <a:solidFill>
                  <a:srgbClr val="B5CEA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18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'Dr IQ'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419" sz="7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powers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s-419" sz="750">
                <a:solidFill>
                  <a:srgbClr val="B5CEA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'Chuck Overstreet'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submitted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s-419" sz="7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75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onSubmit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lang="es-419" sz="7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submitted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s-419" sz="7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 }</a:t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75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newHero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7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model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s-419" sz="7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75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Hero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750">
                <a:solidFill>
                  <a:srgbClr val="B5CEA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75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skyDog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(): </a:t>
            </a:r>
            <a:r>
              <a:rPr lang="es-419" sz="750">
                <a:solidFill>
                  <a:srgbClr val="4EC9B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Hero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7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750">
                <a:solidFill>
                  <a:srgbClr val="4FC1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myHero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=  </a:t>
            </a:r>
            <a:r>
              <a:rPr lang="es-419" sz="7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75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Hero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750">
                <a:solidFill>
                  <a:srgbClr val="B5CEA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42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'SkyDog'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'Fetch any object at any distance'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'Leslie Rollover'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75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'My hero is called '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es-419" sz="750">
                <a:solidFill>
                  <a:srgbClr val="4FC1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myHero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s-419" sz="750">
                <a:solidFill>
                  <a:srgbClr val="6A9955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"My hero is called SkyDog"</a:t>
            </a:r>
            <a:endParaRPr sz="750">
              <a:solidFill>
                <a:srgbClr val="6A9955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75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750">
                <a:solidFill>
                  <a:srgbClr val="4FC1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myHero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750">
              <a:solidFill>
                <a:srgbClr val="6A9955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03"/>
          <p:cNvSpPr txBox="1"/>
          <p:nvPr/>
        </p:nvSpPr>
        <p:spPr>
          <a:xfrm>
            <a:off x="475200" y="1800000"/>
            <a:ext cx="316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Migración</a:t>
            </a:r>
            <a:endParaRPr b="1" sz="40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5" name="Google Shape;975;p103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76" name="Google Shape;976;p103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977" name="Google Shape;977;p10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78" name="Google Shape;978;p103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9" name="Google Shape;979;p103"/>
          <p:cNvSpPr txBox="1"/>
          <p:nvPr/>
        </p:nvSpPr>
        <p:spPr>
          <a:xfrm>
            <a:off x="3755800" y="467575"/>
            <a:ext cx="4913100" cy="41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NgModule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s-419" sz="95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'@angular/core'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BrowserModule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s-419" sz="95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'@angular/platform-browser'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CommonModule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s-419" sz="95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'@angular/common'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FormsModule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s-419" sz="95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'@angular/forms'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AppComponent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s-419" sz="95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'./app.component'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HeroFormComponent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s-419" sz="95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'./hero-form/hero-form.component'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-419" sz="95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NgModule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9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imports: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endParaRPr sz="9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BrowserModule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CommonModule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FormsModule</a:t>
            </a:r>
            <a:endParaRPr sz="950">
              <a:solidFill>
                <a:srgbClr val="9CDCFE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],</a:t>
            </a:r>
            <a:endParaRPr sz="9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declarations: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endParaRPr sz="9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AppComponent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HeroFormComponent</a:t>
            </a:r>
            <a:endParaRPr sz="950">
              <a:solidFill>
                <a:srgbClr val="9CDCFE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],</a:t>
            </a:r>
            <a:endParaRPr sz="9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providers: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[],</a:t>
            </a:r>
            <a:endParaRPr sz="9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bootstrap: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[ </a:t>
            </a:r>
            <a:r>
              <a:rPr lang="es-419" sz="9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AppComponent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]</a:t>
            </a:r>
            <a:endParaRPr sz="9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9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5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950">
                <a:solidFill>
                  <a:srgbClr val="4EC9B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AppModule</a:t>
            </a:r>
            <a:r>
              <a:rPr lang="es-419" sz="9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 }</a:t>
            </a:r>
            <a:endParaRPr sz="9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0" name="Google Shape;980;p103"/>
          <p:cNvSpPr txBox="1"/>
          <p:nvPr/>
        </p:nvSpPr>
        <p:spPr>
          <a:xfrm>
            <a:off x="540000" y="2520000"/>
            <a:ext cx="2461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Conversión a reactive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4"/>
          <p:cNvSpPr txBox="1"/>
          <p:nvPr/>
        </p:nvSpPr>
        <p:spPr>
          <a:xfrm>
            <a:off x="475200" y="1800000"/>
            <a:ext cx="316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Migración</a:t>
            </a:r>
            <a:endParaRPr b="1" sz="40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6" name="Google Shape;986;p104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87" name="Google Shape;987;p104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988" name="Google Shape;988;p10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9" name="Google Shape;989;p104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0" name="Google Shape;990;p104"/>
          <p:cNvSpPr txBox="1"/>
          <p:nvPr/>
        </p:nvSpPr>
        <p:spPr>
          <a:xfrm>
            <a:off x="540000" y="3330000"/>
            <a:ext cx="3897300" cy="127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7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[formGroup]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heroForm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(ngSubmit)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75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onSubmit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419" sz="7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7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7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7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"first-name"</a:t>
            </a:r>
            <a:r>
              <a:rPr lang="es-419" sz="7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Name: </a:t>
            </a:r>
            <a:r>
              <a:rPr lang="es-419" sz="7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419" sz="7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s-419" sz="7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7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7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7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"first-name"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formControlName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s-419" sz="7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7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7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7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"last-name"</a:t>
            </a:r>
            <a:r>
              <a:rPr lang="es-419" sz="7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Last Name: </a:t>
            </a:r>
            <a:r>
              <a:rPr lang="es-419" sz="7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419" sz="7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label</a:t>
            </a:r>
            <a:endParaRPr sz="7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7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419" sz="75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"last-name"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75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formControlName</a:t>
            </a:r>
            <a:r>
              <a:rPr lang="es-419" sz="75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s-419" sz="75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"alterEgo"</a:t>
            </a:r>
            <a:r>
              <a:rPr lang="es-419" sz="750">
                <a:solidFill>
                  <a:srgbClr val="80808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750">
              <a:solidFill>
                <a:srgbClr val="80808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1" name="Google Shape;991;p104"/>
          <p:cNvSpPr txBox="1"/>
          <p:nvPr/>
        </p:nvSpPr>
        <p:spPr>
          <a:xfrm>
            <a:off x="4525750" y="468000"/>
            <a:ext cx="4143000" cy="414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s-419" sz="10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Component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s-419" sz="10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00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'@angular/core'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s-419" sz="10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FormBuilder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s-419" sz="10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00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'@angular/forms'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s-419" sz="10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Validators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s-419" sz="10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00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'@angular/forms'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s-419" sz="10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FormArray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s-419" sz="10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00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'@angular/forms'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s-419" sz="100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Component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10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10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selector: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00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'app-profile-editor'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10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templateUrl: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00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'./profile-editor.component.html'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10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styleUrls: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s-419" sz="100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'./profile-editor.component.css'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0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C586C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00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000">
                <a:solidFill>
                  <a:srgbClr val="4EC9B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HeroFormComponent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419" sz="10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heroForm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s-419" sz="100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10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fb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100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group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10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10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name: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s-419" sz="100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s-419" sz="10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Validators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10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required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0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10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alterEgo: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s-419" sz="100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0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),</a:t>
            </a:r>
            <a:endParaRPr sz="10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s-419" sz="10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aliases: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100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10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fb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100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array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endParaRPr sz="10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s-419" sz="1000">
                <a:solidFill>
                  <a:srgbClr val="569CD6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1000">
                <a:solidFill>
                  <a:srgbClr val="9CDCF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fb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s-419" sz="1000">
                <a:solidFill>
                  <a:srgbClr val="DCDCAA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control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s-419" sz="1000">
                <a:solidFill>
                  <a:srgbClr val="CE917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])</a:t>
            </a:r>
            <a:endParaRPr sz="10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4D4D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});</a:t>
            </a:r>
            <a:endParaRPr sz="1000">
              <a:solidFill>
                <a:srgbClr val="D4D4D4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105"/>
          <p:cNvGrpSpPr/>
          <p:nvPr/>
        </p:nvGrpSpPr>
        <p:grpSpPr>
          <a:xfrm>
            <a:off x="4202551" y="994261"/>
            <a:ext cx="738900" cy="738974"/>
            <a:chOff x="974706" y="2467173"/>
            <a:chExt cx="738900" cy="738900"/>
          </a:xfrm>
        </p:grpSpPr>
        <p:sp>
          <p:nvSpPr>
            <p:cNvPr id="997" name="Google Shape;997;p10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98" name="Google Shape;998;p105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9" name="Google Shape;999;p105"/>
          <p:cNvSpPr txBox="1"/>
          <p:nvPr/>
        </p:nvSpPr>
        <p:spPr>
          <a:xfrm>
            <a:off x="1461300" y="19718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Migrando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0" name="Google Shape;1000;p105"/>
          <p:cNvSpPr txBox="1"/>
          <p:nvPr/>
        </p:nvSpPr>
        <p:spPr>
          <a:xfrm>
            <a:off x="987300" y="361231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-419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1" name="Google Shape;1001;p105"/>
          <p:cNvSpPr txBox="1"/>
          <p:nvPr/>
        </p:nvSpPr>
        <p:spPr>
          <a:xfrm>
            <a:off x="987300" y="2710713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¡Tu turno! Ahora te proponemos migrar un formulario Template Driven a Reactive Forms, ¿Te animas?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34"/>
          <p:cNvGrpSpPr/>
          <p:nvPr/>
        </p:nvGrpSpPr>
        <p:grpSpPr>
          <a:xfrm>
            <a:off x="4201200" y="993600"/>
            <a:ext cx="738900" cy="738974"/>
            <a:chOff x="974706" y="2467173"/>
            <a:chExt cx="738900" cy="738900"/>
          </a:xfrm>
        </p:grpSpPr>
        <p:sp>
          <p:nvSpPr>
            <p:cNvPr id="154" name="Google Shape;154;p34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5" name="Google Shape;155;p34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34"/>
          <p:cNvSpPr txBox="1"/>
          <p:nvPr/>
        </p:nvSpPr>
        <p:spPr>
          <a:xfrm>
            <a:off x="660900" y="1972800"/>
            <a:ext cx="782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Configuración de Bootstrap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987300" y="361231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-419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8" name="Google Shape;158;p34"/>
          <p:cNvSpPr txBox="1"/>
          <p:nvPr/>
        </p:nvSpPr>
        <p:spPr>
          <a:xfrm>
            <a:off x="987300" y="2710713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¿Lo probamos? 😄 Sobre el proyecto </a:t>
            </a:r>
            <a:r>
              <a:rPr b="1" lang="es-419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HolaMundo</a:t>
            </a:r>
            <a:r>
              <a:rPr lang="es-419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br>
              <a:rPr lang="es-419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-419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te invitamos a configurar la librería </a:t>
            </a:r>
            <a:r>
              <a:rPr lang="es-419" sz="2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Bootstrap</a:t>
            </a:r>
            <a:r>
              <a:rPr lang="es-419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Google Shape;1006;p106"/>
          <p:cNvGrpSpPr/>
          <p:nvPr/>
        </p:nvGrpSpPr>
        <p:grpSpPr>
          <a:xfrm>
            <a:off x="501452" y="483061"/>
            <a:ext cx="401518" cy="401518"/>
            <a:chOff x="974706" y="2467173"/>
            <a:chExt cx="738900" cy="738900"/>
          </a:xfrm>
        </p:grpSpPr>
        <p:sp>
          <p:nvSpPr>
            <p:cNvPr id="1007" name="Google Shape;1007;p10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08" name="Google Shape;1008;p106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9" name="Google Shape;1009;p106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Migrando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10" name="Google Shape;1010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06"/>
          <p:cNvSpPr txBox="1"/>
          <p:nvPr/>
        </p:nvSpPr>
        <p:spPr>
          <a:xfrm>
            <a:off x="585075" y="2003025"/>
            <a:ext cx="4987200" cy="17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Consigna: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Con lo trabajado hasta el momento, te proponemos migrar un formulario Template Driven a Reactive Forms. Sabemos que en un futuro trabajo, esto puede llegar a ser de mucha utilidad para tu desempeño 🤩.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Tener en cuenta agregar el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ReactiveFormsModule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al app.module y utilizar el formBuilder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2" name="Google Shape;1012;p10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07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8" name="Google Shape;1018;p107"/>
          <p:cNvSpPr txBox="1"/>
          <p:nvPr/>
        </p:nvSpPr>
        <p:spPr>
          <a:xfrm>
            <a:off x="540000" y="1814875"/>
            <a:ext cx="7582500" cy="15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Veamos la validación en </a:t>
            </a:r>
            <a:r>
              <a:rPr b="1" lang="es-419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acción </a:t>
            </a:r>
            <a:r>
              <a:rPr lang="es-419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🎬.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¡Veamos cómo se hace!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19" name="Google Shape;1019;p107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020" name="Google Shape;1020;p10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21" name="Google Shape;1021;p107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08"/>
          <p:cNvSpPr txBox="1"/>
          <p:nvPr/>
        </p:nvSpPr>
        <p:spPr>
          <a:xfrm>
            <a:off x="475200" y="900000"/>
            <a:ext cx="664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Validación de datos</a:t>
            </a:r>
            <a:endParaRPr b="1" sz="40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7" name="Google Shape;1027;p108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028" name="Google Shape;1028;p108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1029" name="Google Shape;1029;p10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30" name="Google Shape;1030;p108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1" name="Google Shape;1031;p108"/>
          <p:cNvSpPr/>
          <p:nvPr/>
        </p:nvSpPr>
        <p:spPr>
          <a:xfrm>
            <a:off x="3975550" y="2014163"/>
            <a:ext cx="3743400" cy="71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Define que el nombre será un dato requerido cuando se haga el submit.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2" name="Google Shape;1032;p108"/>
          <p:cNvSpPr/>
          <p:nvPr/>
        </p:nvSpPr>
        <p:spPr>
          <a:xfrm>
            <a:off x="1425050" y="2012363"/>
            <a:ext cx="2917200" cy="7200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Validators.required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3" name="Google Shape;1033;p108"/>
          <p:cNvSpPr/>
          <p:nvPr/>
        </p:nvSpPr>
        <p:spPr>
          <a:xfrm>
            <a:off x="3975550" y="3132938"/>
            <a:ext cx="3743400" cy="71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6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Indica que la longitud del nombre deberá ser de al menos 3 caracteres.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34" name="Google Shape;1034;p108"/>
          <p:cNvSpPr/>
          <p:nvPr/>
        </p:nvSpPr>
        <p:spPr>
          <a:xfrm>
            <a:off x="1425050" y="3131138"/>
            <a:ext cx="2917200" cy="7200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Validators.required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9"/>
          <p:cNvSpPr txBox="1"/>
          <p:nvPr/>
        </p:nvSpPr>
        <p:spPr>
          <a:xfrm>
            <a:off x="475200" y="900000"/>
            <a:ext cx="664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Validación de datos</a:t>
            </a:r>
            <a:endParaRPr b="1" sz="40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0" name="Google Shape;1040;p109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041" name="Google Shape;1041;p109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1042" name="Google Shape;1042;p10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43" name="Google Shape;1043;p109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4" name="Google Shape;1044;p109"/>
          <p:cNvSpPr txBox="1"/>
          <p:nvPr/>
        </p:nvSpPr>
        <p:spPr>
          <a:xfrm>
            <a:off x="615900" y="1620000"/>
            <a:ext cx="7829400" cy="297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 Component, OnInit } </a:t>
            </a: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@angular/core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 FormControl, Validators } </a:t>
            </a: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@angular/forms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i="1" sz="10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FormularioComponent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implements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OnInit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personaModel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FormControl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nombre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FormControl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("", [Validators.required, Validators.minLength(3)])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apellido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FormControl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edad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-419" sz="1000">
                <a:solidFill>
                  <a:srgbClr val="FFCB8B"/>
                </a:solidFill>
                <a:latin typeface="Courier New"/>
                <a:ea typeface="Courier New"/>
                <a:cs typeface="Courier New"/>
                <a:sym typeface="Courier New"/>
              </a:rPr>
              <a:t>FormControl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00">
              <a:solidFill>
                <a:srgbClr val="D9F5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0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guardar</a:t>
            </a:r>
            <a:r>
              <a:rPr lang="es-419" sz="10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console</a:t>
            </a: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s-419" sz="10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-419" sz="10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s-419" sz="1000">
                <a:solidFill>
                  <a:srgbClr val="FAF39F"/>
                </a:solidFill>
                <a:latin typeface="Courier New"/>
                <a:ea typeface="Courier New"/>
                <a:cs typeface="Courier New"/>
                <a:sym typeface="Courier New"/>
              </a:rPr>
              <a:t>personaModel</a:t>
            </a:r>
            <a:r>
              <a:rPr i="1" lang="es-419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-419" sz="1000">
                <a:solidFill>
                  <a:srgbClr val="BAEBE2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0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5" name="Google Shape;1045;p109"/>
          <p:cNvSpPr/>
          <p:nvPr/>
        </p:nvSpPr>
        <p:spPr>
          <a:xfrm>
            <a:off x="3015849" y="2842575"/>
            <a:ext cx="3879900" cy="3270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10"/>
          <p:cNvSpPr txBox="1"/>
          <p:nvPr/>
        </p:nvSpPr>
        <p:spPr>
          <a:xfrm>
            <a:off x="475200" y="900000"/>
            <a:ext cx="664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Validación de datos</a:t>
            </a:r>
            <a:endParaRPr b="1" sz="40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51" name="Google Shape;1051;p110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052" name="Google Shape;1052;p110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1053" name="Google Shape;1053;p11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54" name="Google Shape;1054;p110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5" name="Google Shape;1055;p110"/>
          <p:cNvSpPr/>
          <p:nvPr/>
        </p:nvSpPr>
        <p:spPr>
          <a:xfrm>
            <a:off x="540000" y="1620000"/>
            <a:ext cx="2480400" cy="496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📄 </a:t>
            </a:r>
            <a:r>
              <a:rPr lang="es-419" sz="1200">
                <a:latin typeface="DM Sans"/>
                <a:ea typeface="DM Sans"/>
                <a:cs typeface="DM Sans"/>
                <a:sym typeface="DM Sans"/>
              </a:rPr>
              <a:t> formulario.component.html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56" name="Google Shape;1056;p110"/>
          <p:cNvSpPr txBox="1"/>
          <p:nvPr/>
        </p:nvSpPr>
        <p:spPr>
          <a:xfrm>
            <a:off x="540000" y="1944000"/>
            <a:ext cx="8130900" cy="26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-419" sz="11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-419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formControlName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i="1" lang="es-419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form-control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&lt;div </a:t>
            </a:r>
            <a:r>
              <a:rPr i="1" lang="es-419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*ngIf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cNombre.invalidext &amp;&amp; (cNombre.dirty || cNombre.touched)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i="1" lang="es-419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alert alert-danger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	&lt;div </a:t>
            </a:r>
            <a:r>
              <a:rPr i="1" lang="es-419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*ngIf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cNombre.errors.required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      El nombre es requerido</a:t>
            </a:r>
            <a:endParaRPr sz="11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    &lt;/div&gt;</a:t>
            </a:r>
            <a:endParaRPr sz="11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	&lt;div </a:t>
            </a:r>
            <a:r>
              <a:rPr i="1" lang="es-419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*ngIf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cNombre.errors.minlingth</a:t>
            </a:r>
            <a:r>
              <a:rPr lang="es-419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      El nombre debe ser de 4 o más caracteres</a:t>
            </a:r>
            <a:endParaRPr sz="11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    &lt;/div&gt;</a:t>
            </a:r>
            <a:endParaRPr sz="11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sz="11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11"/>
          <p:cNvSpPr txBox="1"/>
          <p:nvPr/>
        </p:nvSpPr>
        <p:spPr>
          <a:xfrm>
            <a:off x="475200" y="900000"/>
            <a:ext cx="664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Validación de datos</a:t>
            </a:r>
            <a:endParaRPr b="1" sz="4000">
              <a:solidFill>
                <a:schemeClr val="dk1"/>
              </a:solidFill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62" name="Google Shape;1062;p111"/>
          <p:cNvSpPr txBox="1"/>
          <p:nvPr/>
        </p:nvSpPr>
        <p:spPr>
          <a:xfrm>
            <a:off x="1006750" y="509238"/>
            <a:ext cx="200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063" name="Google Shape;1063;p111"/>
          <p:cNvGrpSpPr/>
          <p:nvPr/>
        </p:nvGrpSpPr>
        <p:grpSpPr>
          <a:xfrm>
            <a:off x="475198" y="467571"/>
            <a:ext cx="514422" cy="514422"/>
            <a:chOff x="473351" y="619523"/>
            <a:chExt cx="738900" cy="738900"/>
          </a:xfrm>
        </p:grpSpPr>
        <p:sp>
          <p:nvSpPr>
            <p:cNvPr id="1064" name="Google Shape;1064;p11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65" name="Google Shape;1065;p111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6" name="Google Shape;1066;p111"/>
          <p:cNvSpPr txBox="1"/>
          <p:nvPr/>
        </p:nvSpPr>
        <p:spPr>
          <a:xfrm>
            <a:off x="540000" y="1765950"/>
            <a:ext cx="3281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Así se ve el resultado de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validaciones: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067" name="Google Shape;1067;p111"/>
          <p:cNvGrpSpPr/>
          <p:nvPr/>
        </p:nvGrpSpPr>
        <p:grpSpPr>
          <a:xfrm>
            <a:off x="544150" y="2285400"/>
            <a:ext cx="3661800" cy="1799700"/>
            <a:chOff x="544150" y="2285400"/>
            <a:chExt cx="3661800" cy="1799700"/>
          </a:xfrm>
        </p:grpSpPr>
        <p:sp>
          <p:nvSpPr>
            <p:cNvPr id="1068" name="Google Shape;1068;p111"/>
            <p:cNvSpPr/>
            <p:nvPr/>
          </p:nvSpPr>
          <p:spPr>
            <a:xfrm>
              <a:off x="544150" y="2285400"/>
              <a:ext cx="3661800" cy="17997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11"/>
            <p:cNvSpPr txBox="1"/>
            <p:nvPr/>
          </p:nvSpPr>
          <p:spPr>
            <a:xfrm>
              <a:off x="677200" y="2445850"/>
              <a:ext cx="33957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250">
                  <a:latin typeface="DM Sans"/>
                  <a:ea typeface="DM Sans"/>
                  <a:cs typeface="DM Sans"/>
                  <a:sym typeface="DM Sans"/>
                </a:rPr>
                <a:t>Nombre</a:t>
              </a:r>
              <a:endParaRPr b="1" sz="125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70" name="Google Shape;1070;p111"/>
            <p:cNvSpPr/>
            <p:nvPr/>
          </p:nvSpPr>
          <p:spPr>
            <a:xfrm>
              <a:off x="677200" y="2895875"/>
              <a:ext cx="3395700" cy="392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42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50">
                  <a:latin typeface="DM Sans"/>
                  <a:ea typeface="DM Sans"/>
                  <a:cs typeface="DM Sans"/>
                  <a:sym typeface="DM Sans"/>
                </a:rPr>
                <a:t>Jua</a:t>
              </a:r>
              <a:endParaRPr sz="125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71" name="Google Shape;1071;p111"/>
            <p:cNvSpPr/>
            <p:nvPr/>
          </p:nvSpPr>
          <p:spPr>
            <a:xfrm>
              <a:off x="677200" y="3358350"/>
              <a:ext cx="3395700" cy="3924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>
              <a:noFill/>
            </a:ln>
            <a:effectLst>
              <a:outerShdw blurRad="57150" rotWithShape="0" algn="bl" dir="42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50">
                  <a:solidFill>
                    <a:srgbClr val="660000"/>
                  </a:solidFill>
                  <a:latin typeface="DM Sans"/>
                  <a:ea typeface="DM Sans"/>
                  <a:cs typeface="DM Sans"/>
                  <a:sym typeface="DM Sans"/>
                </a:rPr>
                <a:t>El nombre debe ser de 4 o más caracteres</a:t>
              </a:r>
              <a:endParaRPr sz="1250">
                <a:solidFill>
                  <a:srgbClr val="66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072" name="Google Shape;1072;p111"/>
          <p:cNvGrpSpPr/>
          <p:nvPr/>
        </p:nvGrpSpPr>
        <p:grpSpPr>
          <a:xfrm>
            <a:off x="4721775" y="2285400"/>
            <a:ext cx="3661800" cy="1799700"/>
            <a:chOff x="4721775" y="2285400"/>
            <a:chExt cx="3661800" cy="1799700"/>
          </a:xfrm>
        </p:grpSpPr>
        <p:sp>
          <p:nvSpPr>
            <p:cNvPr id="1073" name="Google Shape;1073;p111"/>
            <p:cNvSpPr/>
            <p:nvPr/>
          </p:nvSpPr>
          <p:spPr>
            <a:xfrm>
              <a:off x="4721775" y="2285400"/>
              <a:ext cx="3661800" cy="17997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11"/>
            <p:cNvSpPr txBox="1"/>
            <p:nvPr/>
          </p:nvSpPr>
          <p:spPr>
            <a:xfrm>
              <a:off x="4854825" y="2445850"/>
              <a:ext cx="33957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 sz="1250">
                  <a:latin typeface="DM Sans"/>
                  <a:ea typeface="DM Sans"/>
                  <a:cs typeface="DM Sans"/>
                  <a:sym typeface="DM Sans"/>
                </a:rPr>
                <a:t>Nombre</a:t>
              </a:r>
              <a:endParaRPr b="1" sz="125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75" name="Google Shape;1075;p111"/>
            <p:cNvSpPr/>
            <p:nvPr/>
          </p:nvSpPr>
          <p:spPr>
            <a:xfrm>
              <a:off x="4854825" y="2895875"/>
              <a:ext cx="3395700" cy="392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42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5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76" name="Google Shape;1076;p111"/>
            <p:cNvSpPr/>
            <p:nvPr/>
          </p:nvSpPr>
          <p:spPr>
            <a:xfrm>
              <a:off x="4854825" y="3358350"/>
              <a:ext cx="3395700" cy="3924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>
              <a:noFill/>
            </a:ln>
            <a:effectLst>
              <a:outerShdw blurRad="57150" rotWithShape="0" algn="bl" dir="42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50">
                  <a:solidFill>
                    <a:srgbClr val="660000"/>
                  </a:solidFill>
                  <a:latin typeface="DM Sans"/>
                  <a:ea typeface="DM Sans"/>
                  <a:cs typeface="DM Sans"/>
                  <a:sym typeface="DM Sans"/>
                </a:rPr>
                <a:t>El nombre es requerido</a:t>
              </a:r>
              <a:endParaRPr sz="1250">
                <a:solidFill>
                  <a:srgbClr val="66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12"/>
          <p:cNvSpPr txBox="1"/>
          <p:nvPr/>
        </p:nvSpPr>
        <p:spPr>
          <a:xfrm>
            <a:off x="1431550" y="53757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#FindTheBug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2" name="Google Shape;1082;p112"/>
          <p:cNvSpPr txBox="1"/>
          <p:nvPr/>
        </p:nvSpPr>
        <p:spPr>
          <a:xfrm>
            <a:off x="473350" y="1312675"/>
            <a:ext cx="716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Encuentra el error</a:t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3" name="Google Shape;1083;p112"/>
          <p:cNvSpPr txBox="1"/>
          <p:nvPr/>
        </p:nvSpPr>
        <p:spPr>
          <a:xfrm>
            <a:off x="473350" y="4192275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-419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84" name="Google Shape;1084;p112"/>
          <p:cNvSpPr txBox="1"/>
          <p:nvPr/>
        </p:nvSpPr>
        <p:spPr>
          <a:xfrm>
            <a:off x="566050" y="1754100"/>
            <a:ext cx="7169400" cy="28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-Revisa el código proporcionado que muestra un componente padre (</a:t>
            </a:r>
            <a:r>
              <a:rPr lang="es-419" sz="1600">
                <a:solidFill>
                  <a:srgbClr val="188038"/>
                </a:solidFill>
                <a:latin typeface="DM Sans"/>
                <a:ea typeface="DM Sans"/>
                <a:cs typeface="DM Sans"/>
                <a:sym typeface="DM Sans"/>
              </a:rPr>
              <a:t>ParentComponent</a:t>
            </a: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) y un componente hijo (</a:t>
            </a:r>
            <a:r>
              <a:rPr lang="es-419" sz="1600">
                <a:solidFill>
                  <a:srgbClr val="188038"/>
                </a:solidFill>
                <a:latin typeface="DM Sans"/>
                <a:ea typeface="DM Sans"/>
                <a:cs typeface="DM Sans"/>
                <a:sym typeface="DM Sans"/>
              </a:rPr>
              <a:t>ChildComponent</a:t>
            </a: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-Identifica los errores en la implementación de </a:t>
            </a:r>
            <a:r>
              <a:rPr b="1"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@Input</a:t>
            </a: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b="1"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@Output</a:t>
            </a: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impiden la correcta comunicación entre los componentes.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-Corrige el código para que la comunicación se establezca de forma correcta.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-Verifica que, al ejecutar la aplicación, los datos fluyan correctamente desde el componente padre al hijo y viceversa.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085" name="Google Shape;1085;p112"/>
          <p:cNvGrpSpPr/>
          <p:nvPr/>
        </p:nvGrpSpPr>
        <p:grpSpPr>
          <a:xfrm>
            <a:off x="473351" y="468273"/>
            <a:ext cx="738900" cy="738900"/>
            <a:chOff x="473351" y="468273"/>
            <a:chExt cx="738900" cy="738900"/>
          </a:xfrm>
        </p:grpSpPr>
        <p:sp>
          <p:nvSpPr>
            <p:cNvPr id="1086" name="Google Shape;1086;p112"/>
            <p:cNvSpPr/>
            <p:nvPr/>
          </p:nvSpPr>
          <p:spPr>
            <a:xfrm>
              <a:off x="473351" y="4682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7" name="Google Shape;1087;p112" title="ícono de find the bu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60682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8" name="Google Shape;1088;p112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089" name="Google Shape;1089;p112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90" name="Google Shape;1090;p112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13"/>
          <p:cNvSpPr txBox="1"/>
          <p:nvPr/>
        </p:nvSpPr>
        <p:spPr>
          <a:xfrm>
            <a:off x="1431550" y="53757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#FindTheBug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6" name="Google Shape;1096;p113"/>
          <p:cNvSpPr txBox="1"/>
          <p:nvPr/>
        </p:nvSpPr>
        <p:spPr>
          <a:xfrm>
            <a:off x="473350" y="1474850"/>
            <a:ext cx="716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7" name="Google Shape;1097;p113"/>
          <p:cNvSpPr txBox="1"/>
          <p:nvPr/>
        </p:nvSpPr>
        <p:spPr>
          <a:xfrm>
            <a:off x="987263" y="1367950"/>
            <a:ext cx="7169400" cy="3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import { Component } from '@angular/core';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@Component({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 selector: 'app-parent',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 template: `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   &lt;h1&gt;Componente Padre&lt;/h1&gt;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   &lt;app-child [name]="parentName" (childClicked)="handleChildClick($event)"&gt;&lt;/app-child&gt;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 `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})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export class ParentComponent {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 parentName: 'Juan Perez';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 handleChildClick(event) {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   console.log('El componente hijo envió:', event);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 }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2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}</a:t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098" name="Google Shape;1098;p113"/>
          <p:cNvGrpSpPr/>
          <p:nvPr/>
        </p:nvGrpSpPr>
        <p:grpSpPr>
          <a:xfrm>
            <a:off x="473351" y="468273"/>
            <a:ext cx="738900" cy="738900"/>
            <a:chOff x="473351" y="468273"/>
            <a:chExt cx="738900" cy="738900"/>
          </a:xfrm>
        </p:grpSpPr>
        <p:sp>
          <p:nvSpPr>
            <p:cNvPr id="1099" name="Google Shape;1099;p113"/>
            <p:cNvSpPr/>
            <p:nvPr/>
          </p:nvSpPr>
          <p:spPr>
            <a:xfrm>
              <a:off x="473351" y="4682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00" name="Google Shape;1100;p113" title="ícono de find the bu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60682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1" name="Google Shape;1101;p113"/>
          <p:cNvGrpSpPr/>
          <p:nvPr/>
        </p:nvGrpSpPr>
        <p:grpSpPr>
          <a:xfrm>
            <a:off x="0" y="-7400"/>
            <a:ext cx="9143925" cy="44400"/>
            <a:chOff x="0" y="-7400"/>
            <a:chExt cx="9143925" cy="44400"/>
          </a:xfrm>
        </p:grpSpPr>
        <p:sp>
          <p:nvSpPr>
            <p:cNvPr id="1102" name="Google Shape;1102;p113"/>
            <p:cNvSpPr/>
            <p:nvPr/>
          </p:nvSpPr>
          <p:spPr>
            <a:xfrm>
              <a:off x="5846625" y="-7400"/>
              <a:ext cx="3297300" cy="4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03" name="Google Shape;1103;p113"/>
            <p:cNvSpPr/>
            <p:nvPr/>
          </p:nvSpPr>
          <p:spPr>
            <a:xfrm>
              <a:off x="0" y="-7400"/>
              <a:ext cx="5846700" cy="44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4"/>
        </a:solidFill>
      </p:bgPr>
    </p:bg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114"/>
          <p:cNvPicPr preferRelativeResize="0"/>
          <p:nvPr/>
        </p:nvPicPr>
        <p:blipFill>
          <a:blip r:embed="rId3">
            <a:alphaModFix amt="2000"/>
          </a:blip>
          <a:stretch>
            <a:fillRect/>
          </a:stretch>
        </p:blipFill>
        <p:spPr>
          <a:xfrm>
            <a:off x="21825" y="1623047"/>
            <a:ext cx="9144000" cy="18973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14"/>
          <p:cNvSpPr txBox="1"/>
          <p:nvPr/>
        </p:nvSpPr>
        <p:spPr>
          <a:xfrm>
            <a:off x="2151600" y="1925225"/>
            <a:ext cx="4840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600">
                <a:solidFill>
                  <a:srgbClr val="FAFF00"/>
                </a:solidFill>
                <a:latin typeface="Inter"/>
                <a:ea typeface="Inter"/>
                <a:cs typeface="Inter"/>
                <a:sym typeface="Inter"/>
              </a:rPr>
              <a:t>Educación digital</a:t>
            </a:r>
            <a:endParaRPr b="1" sz="3600">
              <a:solidFill>
                <a:srgbClr val="FAFF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para el mundo real</a:t>
            </a:r>
            <a:endParaRPr sz="36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10" name="Google Shape;1110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725" y="4705802"/>
            <a:ext cx="101620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35"/>
          <p:cNvGrpSpPr/>
          <p:nvPr/>
        </p:nvGrpSpPr>
        <p:grpSpPr>
          <a:xfrm>
            <a:off x="501452" y="483061"/>
            <a:ext cx="401518" cy="401518"/>
            <a:chOff x="974706" y="2467173"/>
            <a:chExt cx="738900" cy="738900"/>
          </a:xfrm>
        </p:grpSpPr>
        <p:sp>
          <p:nvSpPr>
            <p:cNvPr id="164" name="Google Shape;164;p3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5" name="Google Shape;165;p35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35"/>
          <p:cNvSpPr txBox="1"/>
          <p:nvPr/>
        </p:nvSpPr>
        <p:spPr>
          <a:xfrm>
            <a:off x="501450" y="1081750"/>
            <a:ext cx="816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Configuración d</a:t>
            </a:r>
            <a:r>
              <a:rPr b="1" lang="es-419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 Bootstrap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7" name="Google Shape;16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5"/>
          <p:cNvSpPr txBox="1"/>
          <p:nvPr/>
        </p:nvSpPr>
        <p:spPr>
          <a:xfrm>
            <a:off x="549525" y="2160000"/>
            <a:ext cx="4987200" cy="19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Consigna: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 Toma el proyecto que iniciaste para la creación de componentes y configura la librería de bootstrap 🤩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También, puedes animarte a comprobar su funcionamiento utilizando alguna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característica distintiva del framework </a:t>
            </a: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como, por ejemplo, una clase de texto.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50">
                <a:latin typeface="DM Sans"/>
                <a:ea typeface="DM Sans"/>
                <a:cs typeface="DM Sans"/>
                <a:sym typeface="DM Sans"/>
              </a:rPr>
              <a:t>Tiempo estimado: </a:t>
            </a:r>
            <a:r>
              <a:rPr b="1" lang="es-419" sz="1350"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" name="Google Shape;169;p3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